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6"/>
  </p:notesMasterIdLst>
  <p:sldIdLst>
    <p:sldId id="256" r:id="rId2"/>
    <p:sldId id="608" r:id="rId3"/>
    <p:sldId id="611" r:id="rId4"/>
    <p:sldId id="612" r:id="rId5"/>
    <p:sldId id="614" r:id="rId6"/>
    <p:sldId id="610" r:id="rId7"/>
    <p:sldId id="615" r:id="rId8"/>
    <p:sldId id="617" r:id="rId9"/>
    <p:sldId id="260" r:id="rId10"/>
    <p:sldId id="618" r:id="rId11"/>
    <p:sldId id="266" r:id="rId12"/>
    <p:sldId id="267" r:id="rId13"/>
    <p:sldId id="619" r:id="rId14"/>
    <p:sldId id="621" r:id="rId15"/>
    <p:sldId id="622" r:id="rId16"/>
    <p:sldId id="623" r:id="rId17"/>
    <p:sldId id="624" r:id="rId18"/>
    <p:sldId id="625" r:id="rId19"/>
    <p:sldId id="626" r:id="rId20"/>
    <p:sldId id="629" r:id="rId21"/>
    <p:sldId id="631" r:id="rId22"/>
    <p:sldId id="627" r:id="rId23"/>
    <p:sldId id="630" r:id="rId24"/>
    <p:sldId id="62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44"/>
    <p:restoredTop sz="68508"/>
  </p:normalViewPr>
  <p:slideViewPr>
    <p:cSldViewPr snapToObjects="1">
      <p:cViewPr>
        <p:scale>
          <a:sx n="71" d="100"/>
          <a:sy n="71" d="100"/>
        </p:scale>
        <p:origin x="36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  <pc:sldChg chg="addSp">
        <pc:chgData name="Tom Ristenpart" userId="44426604_tp_dropbox" providerId="OAuth2" clId="{6159DAEA-2002-9C49-B90D-61F7FB1B9AB9}" dt="2019-02-18T20:25:18.632" v="0" actId="7634"/>
        <pc:sldMkLst>
          <pc:docMk/>
          <pc:sldMk cId="2603922302" sldId="608"/>
        </pc:sldMkLst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03922302" sldId="608"/>
            <ac:inkMk id="3" creationId="{5553FD0C-0768-B846-A139-90A92247B4EA}"/>
          </ac:inkMkLst>
        </pc:inkChg>
        <pc:inkChg chg="add">
          <ac:chgData name="Tom Ristenpart" userId="44426604_tp_dropbox" providerId="OAuth2" clId="{6159DAEA-2002-9C49-B90D-61F7FB1B9AB9}" dt="2019-02-18T20:25:18.632" v="0" actId="7634"/>
          <ac:inkMkLst>
            <pc:docMk/>
            <pc:sldMk cId="2603922302" sldId="608"/>
            <ac:inkMk id="35" creationId="{0744CB17-6FE0-0542-94BE-81F4C6177DAF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17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2464"/>
            <a:ext cx="5026025" cy="4116049"/>
          </a:xfrm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87206" tIns="43603" rIns="87206" bIns="43603"/>
          <a:lstStyle/>
          <a:p>
            <a:pPr>
              <a:buClr>
                <a:srgbClr val="000000"/>
              </a:buClr>
              <a:buSzPct val="90000"/>
              <a:buFont typeface="Monotype Sorts" charset="0"/>
              <a:buNone/>
            </a:pPr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9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1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1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9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3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42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29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blog.cryptographyengineering.com</a:t>
            </a:r>
            <a:r>
              <a:rPr lang="en-US" dirty="0"/>
              <a:t>/2013/02/why-</a:t>
            </a:r>
            <a:r>
              <a:rPr lang="en-US" dirty="0" err="1"/>
              <a:t>i</a:t>
            </a:r>
            <a:r>
              <a:rPr lang="en-US" dirty="0"/>
              <a:t>-hate-</a:t>
            </a:r>
            <a:r>
              <a:rPr lang="en-US" dirty="0" err="1"/>
              <a:t>cbc</a:t>
            </a:r>
            <a:r>
              <a:rPr lang="en-US" dirty="0"/>
              <a:t>-</a:t>
            </a:r>
            <a:r>
              <a:rPr lang="en-US" dirty="0" err="1"/>
              <a:t>mac.html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DDC6-3ABC-E24F-8402-178D5559C8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46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4.emf"/><Relationship Id="rId7" Type="http://schemas.openxmlformats.org/officeDocument/2006/relationships/image" Target="../media/image22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56759" y="0"/>
            <a:ext cx="4078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PRFs are good MACs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CF057-6E0D-AD42-A688-53279239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000"/>
            <a:ext cx="2688629" cy="304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93C41A-D0F0-6848-A6DD-DE47B1E8B192}"/>
              </a:ext>
            </a:extLst>
          </p:cNvPr>
          <p:cNvSpPr txBox="1"/>
          <p:nvPr/>
        </p:nvSpPr>
        <p:spPr>
          <a:xfrm>
            <a:off x="914400" y="762000"/>
            <a:ext cx="8667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F be good PRF for some suitable message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20735-B138-6C4F-B1C4-15A21D826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880100"/>
            <a:ext cx="4787900" cy="36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24A814-66E3-0F46-BE88-EB13F81955DB}"/>
              </a:ext>
            </a:extLst>
          </p:cNvPr>
          <p:cNvSpPr txBox="1"/>
          <p:nvPr/>
        </p:nvSpPr>
        <p:spPr>
          <a:xfrm>
            <a:off x="3733801" y="1395798"/>
            <a:ext cx="2380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tag(K,M) = F(K,M)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0C180-C49A-F847-927C-AA871A885E2F}"/>
              </a:ext>
            </a:extLst>
          </p:cNvPr>
          <p:cNvSpPr txBox="1"/>
          <p:nvPr/>
        </p:nvSpPr>
        <p:spPr>
          <a:xfrm>
            <a:off x="3733801" y="2286000"/>
            <a:ext cx="4311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this MAC is UF-CMA: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E7E4D7-35AF-6948-AD8F-277E6BCD0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827732"/>
            <a:ext cx="3162300" cy="33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586BE-ECDF-FC41-8714-AFC4C4973E17}"/>
              </a:ext>
            </a:extLst>
          </p:cNvPr>
          <p:cNvSpPr txBox="1"/>
          <p:nvPr/>
        </p:nvSpPr>
        <p:spPr>
          <a:xfrm>
            <a:off x="6963148" y="1395798"/>
            <a:ext cx="3430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ver</a:t>
            </a:r>
            <a:r>
              <a:rPr lang="en-US" sz="2400" dirty="0"/>
              <a:t>(K,M,T) =  ( F(K,M) = T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93799-E8AC-8D4B-91F6-CD176615372D}"/>
              </a:ext>
            </a:extLst>
          </p:cNvPr>
          <p:cNvSpPr txBox="1"/>
          <p:nvPr/>
        </p:nvSpPr>
        <p:spPr>
          <a:xfrm>
            <a:off x="914400" y="1395798"/>
            <a:ext cx="8667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Associated MAC: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7B1DD-B15C-344C-9D49-2825E2E5B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900" y="3060700"/>
            <a:ext cx="71501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Building PRFs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19600" y="3581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6172200" y="3581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7848600" y="35814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6246605" y="2660642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32396" y="2660642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503396" y="2660642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827535" y="30416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5400000">
            <a:off x="6373153" y="4319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8058944" y="4319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>
            <a:off x="4629944" y="4319885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288526" y="44151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974317" y="44151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C3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45317" y="4415136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4500" y="1447800"/>
            <a:ext cx="79474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Ciphertext</a:t>
            </a:r>
            <a:r>
              <a:rPr lang="en-US" sz="2400" dirty="0"/>
              <a:t> block chaining (CBC)</a:t>
            </a:r>
          </a:p>
          <a:p>
            <a:r>
              <a:rPr lang="en-US" sz="2400" dirty="0"/>
              <a:t>Pad message M to M1,M2,M3,... where each block </a:t>
            </a:r>
            <a:r>
              <a:rPr lang="en-US" sz="2400" dirty="0" err="1"/>
              <a:t>Mi</a:t>
            </a:r>
            <a:r>
              <a:rPr lang="en-US" sz="2400" dirty="0"/>
              <a:t> is n bits</a:t>
            </a:r>
          </a:p>
          <a:p>
            <a:r>
              <a:rPr lang="en-US" sz="2400" dirty="0"/>
              <a:t>Choose random n-bit string IV</a:t>
            </a:r>
          </a:p>
          <a:p>
            <a:r>
              <a:rPr lang="en-US" sz="2400" dirty="0"/>
              <a:t>Then:</a:t>
            </a:r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 flipV="1">
            <a:off x="4724401" y="31940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V="1">
            <a:off x="4724401" y="32924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538860" y="3035283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/>
          <p:cNvSpPr>
            <a:spLocks noChangeArrowheads="1"/>
          </p:cNvSpPr>
          <p:nvPr/>
        </p:nvSpPr>
        <p:spPr bwMode="auto">
          <a:xfrm flipV="1">
            <a:off x="6435726" y="3187683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 flipV="1">
            <a:off x="6435726" y="3286107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256535" y="30416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0"/>
          <p:cNvSpPr>
            <a:spLocks noChangeArrowheads="1"/>
          </p:cNvSpPr>
          <p:nvPr/>
        </p:nvSpPr>
        <p:spPr bwMode="auto">
          <a:xfrm flipV="1">
            <a:off x="8153401" y="31940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8153401" y="32924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24200" y="303717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" name="Straight Connector 5"/>
          <p:cNvCxnSpPr>
            <a:endCxn id="33" idx="0"/>
          </p:cNvCxnSpPr>
          <p:nvPr/>
        </p:nvCxnSpPr>
        <p:spPr>
          <a:xfrm>
            <a:off x="3565346" y="3292466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3"/>
            <a:endCxn id="35" idx="2"/>
          </p:cNvCxnSpPr>
          <p:nvPr/>
        </p:nvCxnSpPr>
        <p:spPr>
          <a:xfrm flipV="1">
            <a:off x="5050083" y="3285314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38" idx="2"/>
          </p:cNvCxnSpPr>
          <p:nvPr/>
        </p:nvCxnSpPr>
        <p:spPr>
          <a:xfrm flipV="1">
            <a:off x="6781800" y="3291673"/>
            <a:ext cx="1371600" cy="1352063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" idx="2"/>
          </p:cNvCxnSpPr>
          <p:nvPr/>
        </p:nvCxnSpPr>
        <p:spPr>
          <a:xfrm>
            <a:off x="3344773" y="3498841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124200" y="4413242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C0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85252" y="5405736"/>
            <a:ext cx="703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we convert this into variable-message-length PRF?</a:t>
            </a:r>
          </a:p>
        </p:txBody>
      </p:sp>
    </p:spTree>
    <p:extLst>
      <p:ext uri="{BB962C8B-B14F-4D97-AF65-F5344CB8AC3E}">
        <p14:creationId xmlns:p14="http://schemas.microsoft.com/office/powerpoint/2010/main" val="244714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CBC-MAC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19600" y="32067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6172200" y="32067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7848600" y="320675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6246605" y="228600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932396" y="228600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503396" y="228600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827535" y="26670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544603" y="3774589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8058944" y="394524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800600" y="3774589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8057423" y="404049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 flipV="1">
            <a:off x="4724401" y="28194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V="1">
            <a:off x="4724401" y="29178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538860" y="266064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/>
          <p:cNvSpPr>
            <a:spLocks noChangeArrowheads="1"/>
          </p:cNvSpPr>
          <p:nvPr/>
        </p:nvSpPr>
        <p:spPr bwMode="auto">
          <a:xfrm flipV="1">
            <a:off x="6435726" y="281304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 flipV="1">
            <a:off x="6435726" y="291146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256535" y="266700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0"/>
          <p:cNvSpPr>
            <a:spLocks noChangeArrowheads="1"/>
          </p:cNvSpPr>
          <p:nvPr/>
        </p:nvSpPr>
        <p:spPr bwMode="auto">
          <a:xfrm flipV="1">
            <a:off x="8153401" y="281940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8153401" y="291782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24200" y="266253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6" name="Straight Connector 5"/>
          <p:cNvCxnSpPr>
            <a:endCxn id="33" idx="0"/>
          </p:cNvCxnSpPr>
          <p:nvPr/>
        </p:nvCxnSpPr>
        <p:spPr>
          <a:xfrm>
            <a:off x="3565346" y="291782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35" idx="2"/>
          </p:cNvCxnSpPr>
          <p:nvPr/>
        </p:nvCxnSpPr>
        <p:spPr>
          <a:xfrm flipV="1">
            <a:off x="4800601" y="2910673"/>
            <a:ext cx="1635125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38" idx="2"/>
          </p:cNvCxnSpPr>
          <p:nvPr/>
        </p:nvCxnSpPr>
        <p:spPr>
          <a:xfrm flipV="1">
            <a:off x="6544604" y="2917031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56950" y="5029201"/>
            <a:ext cx="5235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Turns out this is (provably) a good PRF</a:t>
            </a:r>
            <a:r>
              <a:rPr lang="en-US" sz="2400" b="1" i="1" dirty="0"/>
              <a:t> </a:t>
            </a:r>
          </a:p>
          <a:p>
            <a:r>
              <a:rPr lang="en-US" sz="2400" b="1" i="1" dirty="0"/>
              <a:t>if K used only on same-length messages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801" y="3392270"/>
            <a:ext cx="1854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IV to constant</a:t>
            </a:r>
          </a:p>
          <a:p>
            <a:r>
              <a:rPr lang="en-US" dirty="0"/>
              <a:t>value, i.e., IV = 0</a:t>
            </a:r>
            <a:r>
              <a:rPr lang="en-US" baseline="30000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4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Breaking variable-input-length CBC-MAC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8E8B81C-32A7-2947-9E1C-6A749F66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2286000"/>
            <a:ext cx="2688629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FEEB39-B93D-E443-A800-C8F84E89DCC7}"/>
              </a:ext>
            </a:extLst>
          </p:cNvPr>
          <p:cNvSpPr txBox="1"/>
          <p:nvPr/>
        </p:nvSpPr>
        <p:spPr>
          <a:xfrm>
            <a:off x="643467" y="1447800"/>
            <a:ext cx="481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Allow any messages of length a multiple of n</a:t>
            </a:r>
          </a:p>
        </p:txBody>
      </p:sp>
    </p:spTree>
    <p:extLst>
      <p:ext uri="{BB962C8B-B14F-4D97-AF65-F5344CB8AC3E}">
        <p14:creationId xmlns:p14="http://schemas.microsoft.com/office/powerpoint/2010/main" val="370643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Breaking variable-input-length CBC-MAC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CC292-996F-4F42-ADB1-A0F4E1CDD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286000"/>
            <a:ext cx="2408068" cy="160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098933-EDBF-1B44-8363-343FD919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" y="2286000"/>
            <a:ext cx="2688629" cy="304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9EF695-17F3-D54A-AB98-DC033FC00512}"/>
              </a:ext>
            </a:extLst>
          </p:cNvPr>
          <p:cNvSpPr txBox="1"/>
          <p:nvPr/>
        </p:nvSpPr>
        <p:spPr>
          <a:xfrm>
            <a:off x="643467" y="1447800"/>
            <a:ext cx="481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Allow any messages of length a multiple of n</a:t>
            </a:r>
          </a:p>
        </p:txBody>
      </p:sp>
    </p:spTree>
    <p:extLst>
      <p:ext uri="{BB962C8B-B14F-4D97-AF65-F5344CB8AC3E}">
        <p14:creationId xmlns:p14="http://schemas.microsoft.com/office/powerpoint/2010/main" val="285139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Encrypted CBC-MAC (ECBC-MAC)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4478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49" name="Rectangle 48"/>
          <p:cNvSpPr/>
          <p:nvPr/>
        </p:nvSpPr>
        <p:spPr>
          <a:xfrm>
            <a:off x="32004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51" name="Rectangle 50"/>
          <p:cNvSpPr/>
          <p:nvPr/>
        </p:nvSpPr>
        <p:spPr>
          <a:xfrm>
            <a:off x="48768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3274805" y="1447800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60596" y="1447800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531596" y="1447800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855735" y="18288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572803" y="2936388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1828800" y="2936388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567060" y="182244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0"/>
          <p:cNvSpPr>
            <a:spLocks noChangeArrowheads="1"/>
          </p:cNvSpPr>
          <p:nvPr/>
        </p:nvSpPr>
        <p:spPr bwMode="auto">
          <a:xfrm flipV="1">
            <a:off x="3463926" y="197484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 flipV="1">
            <a:off x="3463926" y="207326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284735" y="1828800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0"/>
          <p:cNvSpPr>
            <a:spLocks noChangeArrowheads="1"/>
          </p:cNvSpPr>
          <p:nvPr/>
        </p:nvSpPr>
        <p:spPr bwMode="auto">
          <a:xfrm flipV="1">
            <a:off x="5181601" y="1981200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31"/>
          <p:cNvSpPr>
            <a:spLocks noChangeShapeType="1"/>
          </p:cNvSpPr>
          <p:nvPr/>
        </p:nvSpPr>
        <p:spPr bwMode="auto">
          <a:xfrm flipV="1">
            <a:off x="5181601" y="2079624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" name="Elbow Connector 11"/>
          <p:cNvCxnSpPr>
            <a:endCxn id="35" idx="2"/>
          </p:cNvCxnSpPr>
          <p:nvPr/>
        </p:nvCxnSpPr>
        <p:spPr>
          <a:xfrm flipV="1">
            <a:off x="1828801" y="2072472"/>
            <a:ext cx="1635125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38" idx="2"/>
          </p:cNvCxnSpPr>
          <p:nvPr/>
        </p:nvCxnSpPr>
        <p:spPr>
          <a:xfrm flipV="1">
            <a:off x="3572804" y="2078830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44605" y="1859340"/>
            <a:ext cx="2986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 output of CBC-MAC through separately-keyed block cipher call</a:t>
            </a:r>
            <a:endParaRPr lang="en-US" sz="2400" b="1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873FCA-C037-DC4F-B536-6352A06AF716}"/>
              </a:ext>
            </a:extLst>
          </p:cNvPr>
          <p:cNvSpPr/>
          <p:nvPr/>
        </p:nvSpPr>
        <p:spPr>
          <a:xfrm>
            <a:off x="65532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9BB697-C3D4-0C46-8EB2-AED9F183F899}"/>
              </a:ext>
            </a:extLst>
          </p:cNvPr>
          <p:cNvCxnSpPr/>
          <p:nvPr/>
        </p:nvCxnSpPr>
        <p:spPr>
          <a:xfrm rot="5400000">
            <a:off x="6763544" y="310704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E26B1-94B7-FC48-A367-790A071E4AF3}"/>
              </a:ext>
            </a:extLst>
          </p:cNvPr>
          <p:cNvSpPr/>
          <p:nvPr/>
        </p:nvSpPr>
        <p:spPr>
          <a:xfrm>
            <a:off x="6762023" y="3202294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B6C270E-728C-F04C-AA7D-9ACE156120A1}"/>
              </a:ext>
            </a:extLst>
          </p:cNvPr>
          <p:cNvCxnSpPr/>
          <p:nvPr/>
        </p:nvCxnSpPr>
        <p:spPr>
          <a:xfrm>
            <a:off x="5284127" y="2942746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9129BCB-8C35-844D-879B-E1C644862EE3}"/>
              </a:ext>
            </a:extLst>
          </p:cNvPr>
          <p:cNvCxnSpPr>
            <a:cxnSpLocks/>
          </p:cNvCxnSpPr>
          <p:nvPr/>
        </p:nvCxnSpPr>
        <p:spPr>
          <a:xfrm flipV="1">
            <a:off x="5284128" y="2085188"/>
            <a:ext cx="1667932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36F288-4C38-A843-AD28-A4AB4E84F04F}"/>
              </a:ext>
            </a:extLst>
          </p:cNvPr>
          <p:cNvCxnSpPr>
            <a:cxnSpLocks/>
          </p:cNvCxnSpPr>
          <p:nvPr/>
        </p:nvCxnSpPr>
        <p:spPr>
          <a:xfrm>
            <a:off x="6952668" y="2085188"/>
            <a:ext cx="0" cy="302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6B961E-0142-1F42-8A5B-60560754EFA8}"/>
              </a:ext>
            </a:extLst>
          </p:cNvPr>
          <p:cNvSpPr txBox="1"/>
          <p:nvPr/>
        </p:nvSpPr>
        <p:spPr>
          <a:xfrm>
            <a:off x="914400" y="4038600"/>
            <a:ext cx="10630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Intuition:</a:t>
            </a:r>
          </a:p>
          <a:p>
            <a:r>
              <a:rPr lang="en-US" sz="2400" dirty="0"/>
              <a:t>last </a:t>
            </a:r>
            <a:r>
              <a:rPr lang="en-US" sz="2400" dirty="0" err="1"/>
              <a:t>blockcipher</a:t>
            </a:r>
            <a:r>
              <a:rPr lang="en-US" sz="2400" dirty="0"/>
              <a:t> call “hides” internal state of CBC-MAC, which is enough for security</a:t>
            </a:r>
          </a:p>
        </p:txBody>
      </p:sp>
    </p:spTree>
    <p:extLst>
      <p:ext uri="{BB962C8B-B14F-4D97-AF65-F5344CB8AC3E}">
        <p14:creationId xmlns:p14="http://schemas.microsoft.com/office/powerpoint/2010/main" val="4096605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Universal hash then PRF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44605" y="1676400"/>
            <a:ext cx="2986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Turns out this is a good construction for any H that is a (computational) </a:t>
            </a:r>
            <a:r>
              <a:rPr lang="en-US" sz="2400" b="1" i="1" dirty="0"/>
              <a:t>universal hash function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873FCA-C037-DC4F-B536-6352A06AF716}"/>
              </a:ext>
            </a:extLst>
          </p:cNvPr>
          <p:cNvSpPr/>
          <p:nvPr/>
        </p:nvSpPr>
        <p:spPr>
          <a:xfrm>
            <a:off x="65532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9BB697-C3D4-0C46-8EB2-AED9F183F899}"/>
              </a:ext>
            </a:extLst>
          </p:cNvPr>
          <p:cNvCxnSpPr/>
          <p:nvPr/>
        </p:nvCxnSpPr>
        <p:spPr>
          <a:xfrm rot="5400000">
            <a:off x="6763544" y="310704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E26B1-94B7-FC48-A367-790A071E4AF3}"/>
              </a:ext>
            </a:extLst>
          </p:cNvPr>
          <p:cNvSpPr/>
          <p:nvPr/>
        </p:nvSpPr>
        <p:spPr>
          <a:xfrm>
            <a:off x="6762023" y="3202294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9129BCB-8C35-844D-879B-E1C644862EE3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317995" y="2085188"/>
            <a:ext cx="1634065" cy="49425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36F288-4C38-A843-AD28-A4AB4E84F04F}"/>
              </a:ext>
            </a:extLst>
          </p:cNvPr>
          <p:cNvCxnSpPr>
            <a:cxnSpLocks/>
          </p:cNvCxnSpPr>
          <p:nvPr/>
        </p:nvCxnSpPr>
        <p:spPr>
          <a:xfrm>
            <a:off x="6952668" y="2085188"/>
            <a:ext cx="0" cy="302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Manual Operation 2">
            <a:extLst>
              <a:ext uri="{FF2B5EF4-FFF2-40B4-BE49-F238E27FC236}">
                <a16:creationId xmlns:a16="http://schemas.microsoft.com/office/drawing/2014/main" id="{FE39D4A1-04F5-4548-B951-2A5714787B93}"/>
              </a:ext>
            </a:extLst>
          </p:cNvPr>
          <p:cNvSpPr/>
          <p:nvPr/>
        </p:nvSpPr>
        <p:spPr>
          <a:xfrm rot="16200000">
            <a:off x="4254993" y="2236542"/>
            <a:ext cx="1440204" cy="6858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5680A-2EDE-6147-85C5-96DCB0DE8CD8}"/>
              </a:ext>
            </a:extLst>
          </p:cNvPr>
          <p:cNvSpPr txBox="1"/>
          <p:nvPr/>
        </p:nvSpPr>
        <p:spPr>
          <a:xfrm>
            <a:off x="4658248" y="2317831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K1</a:t>
            </a:r>
            <a:endParaRPr lang="en-US" sz="28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CD451B-B5AF-E44A-9B56-91F2F944C58C}"/>
              </a:ext>
            </a:extLst>
          </p:cNvPr>
          <p:cNvCxnSpPr>
            <a:cxnSpLocks/>
          </p:cNvCxnSpPr>
          <p:nvPr/>
        </p:nvCxnSpPr>
        <p:spPr>
          <a:xfrm>
            <a:off x="4175657" y="2590800"/>
            <a:ext cx="47254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41F37-9BBB-9E4B-84DB-D377CDEEFDF9}"/>
              </a:ext>
            </a:extLst>
          </p:cNvPr>
          <p:cNvSpPr/>
          <p:nvPr/>
        </p:nvSpPr>
        <p:spPr>
          <a:xfrm>
            <a:off x="3667242" y="23622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7B96D4-057F-F845-8369-7AFF4044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07" y="4252336"/>
            <a:ext cx="6540500" cy="1892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299232-5CDA-534B-A432-8E75590092C3}"/>
                  </a:ext>
                </a:extLst>
              </p:cNvPr>
              <p:cNvSpPr txBox="1"/>
              <p:nvPr/>
            </p:nvSpPr>
            <p:spPr>
              <a:xfrm>
                <a:off x="8544605" y="4343400"/>
                <a:ext cx="298665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Intuition</a:t>
                </a:r>
                <a:r>
                  <a:rPr lang="en-US" sz="2400" dirty="0"/>
                  <a:t>: E</a:t>
                </a:r>
                <a:r>
                  <a:rPr lang="en-US" sz="2400" baseline="-25000" dirty="0"/>
                  <a:t>K2 </a:t>
                </a:r>
                <a:r>
                  <a:rPr lang="en-US" sz="2400" dirty="0"/>
                  <a:t>hides info about K1 unless collision. For q queries, chance of collision at most </a:t>
                </a:r>
              </a:p>
              <a:p>
                <a:r>
                  <a:rPr lang="en-US" sz="2400" dirty="0"/>
                  <a:t>	q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baseline="30000" dirty="0"/>
                  <a:t> </a:t>
                </a:r>
                <a:r>
                  <a:rPr lang="en-US" sz="2400" dirty="0"/>
                  <a:t>/ 2</a:t>
                </a:r>
                <a:endParaRPr lang="en-US" sz="2400" b="1" i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299232-5CDA-534B-A432-8E7559009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605" y="4343400"/>
                <a:ext cx="2986658" cy="2308324"/>
              </a:xfrm>
              <a:prstGeom prst="rect">
                <a:avLst/>
              </a:prstGeom>
              <a:blipFill>
                <a:blip r:embed="rId4"/>
                <a:stretch>
                  <a:fillRect l="-2966" t="-2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9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Universal hash then PRF approach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44605" y="1676400"/>
            <a:ext cx="29866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Turns out this is a good construction for any H that is a (computational) </a:t>
            </a:r>
            <a:r>
              <a:rPr lang="en-US" sz="2400" b="1" i="1" dirty="0"/>
              <a:t>universal hash function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873FCA-C037-DC4F-B536-6352A06AF716}"/>
              </a:ext>
            </a:extLst>
          </p:cNvPr>
          <p:cNvSpPr/>
          <p:nvPr/>
        </p:nvSpPr>
        <p:spPr>
          <a:xfrm>
            <a:off x="65532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9BB697-C3D4-0C46-8EB2-AED9F183F899}"/>
              </a:ext>
            </a:extLst>
          </p:cNvPr>
          <p:cNvCxnSpPr/>
          <p:nvPr/>
        </p:nvCxnSpPr>
        <p:spPr>
          <a:xfrm rot="5400000">
            <a:off x="6763544" y="310704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E26B1-94B7-FC48-A367-790A071E4AF3}"/>
              </a:ext>
            </a:extLst>
          </p:cNvPr>
          <p:cNvSpPr/>
          <p:nvPr/>
        </p:nvSpPr>
        <p:spPr>
          <a:xfrm>
            <a:off x="6762023" y="3202294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9129BCB-8C35-844D-879B-E1C644862EE3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317995" y="2085188"/>
            <a:ext cx="1634065" cy="49425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36F288-4C38-A843-AD28-A4AB4E84F04F}"/>
              </a:ext>
            </a:extLst>
          </p:cNvPr>
          <p:cNvCxnSpPr>
            <a:cxnSpLocks/>
          </p:cNvCxnSpPr>
          <p:nvPr/>
        </p:nvCxnSpPr>
        <p:spPr>
          <a:xfrm>
            <a:off x="6952668" y="2085188"/>
            <a:ext cx="0" cy="302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Manual Operation 2">
            <a:extLst>
              <a:ext uri="{FF2B5EF4-FFF2-40B4-BE49-F238E27FC236}">
                <a16:creationId xmlns:a16="http://schemas.microsoft.com/office/drawing/2014/main" id="{FE39D4A1-04F5-4548-B951-2A5714787B93}"/>
              </a:ext>
            </a:extLst>
          </p:cNvPr>
          <p:cNvSpPr/>
          <p:nvPr/>
        </p:nvSpPr>
        <p:spPr>
          <a:xfrm rot="16200000">
            <a:off x="4254993" y="2236542"/>
            <a:ext cx="1440204" cy="6858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5680A-2EDE-6147-85C5-96DCB0DE8CD8}"/>
              </a:ext>
            </a:extLst>
          </p:cNvPr>
          <p:cNvSpPr txBox="1"/>
          <p:nvPr/>
        </p:nvSpPr>
        <p:spPr>
          <a:xfrm>
            <a:off x="4658248" y="2317831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K1</a:t>
            </a:r>
            <a:endParaRPr lang="en-US" sz="28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CD451B-B5AF-E44A-9B56-91F2F944C58C}"/>
              </a:ext>
            </a:extLst>
          </p:cNvPr>
          <p:cNvCxnSpPr>
            <a:cxnSpLocks/>
          </p:cNvCxnSpPr>
          <p:nvPr/>
        </p:nvCxnSpPr>
        <p:spPr>
          <a:xfrm>
            <a:off x="4175657" y="2590800"/>
            <a:ext cx="47254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41F37-9BBB-9E4B-84DB-D377CDEEFDF9}"/>
              </a:ext>
            </a:extLst>
          </p:cNvPr>
          <p:cNvSpPr/>
          <p:nvPr/>
        </p:nvSpPr>
        <p:spPr>
          <a:xfrm>
            <a:off x="3667242" y="23622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299232-5CDA-534B-A432-8E75590092C3}"/>
                  </a:ext>
                </a:extLst>
              </p:cNvPr>
              <p:cNvSpPr txBox="1"/>
              <p:nvPr/>
            </p:nvSpPr>
            <p:spPr>
              <a:xfrm>
                <a:off x="8544605" y="4343400"/>
                <a:ext cx="298665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Intuition</a:t>
                </a:r>
                <a:r>
                  <a:rPr lang="en-US" sz="2400" dirty="0"/>
                  <a:t>: E</a:t>
                </a:r>
                <a:r>
                  <a:rPr lang="en-US" sz="2400" baseline="-25000" dirty="0"/>
                  <a:t>K2 </a:t>
                </a:r>
                <a:r>
                  <a:rPr lang="en-US" sz="2400" dirty="0"/>
                  <a:t>hides info about K1 unless collision. For q queries, chance of collision at most </a:t>
                </a:r>
              </a:p>
              <a:p>
                <a:r>
                  <a:rPr lang="en-US" sz="2400" dirty="0"/>
                  <a:t>	q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baseline="30000" dirty="0"/>
                  <a:t> </a:t>
                </a:r>
                <a:r>
                  <a:rPr lang="en-US" sz="2400" dirty="0"/>
                  <a:t>/ 2</a:t>
                </a:r>
                <a:endParaRPr lang="en-US" sz="2400" b="1" i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5299232-5CDA-534B-A432-8E7559009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605" y="4343400"/>
                <a:ext cx="2986658" cy="2308324"/>
              </a:xfrm>
              <a:prstGeom prst="rect">
                <a:avLst/>
              </a:prstGeom>
              <a:blipFill>
                <a:blip r:embed="rId3"/>
                <a:stretch>
                  <a:fillRect l="-2966" t="-2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C62AFC8-F806-B64E-AC46-27C183A61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58" y="4055219"/>
            <a:ext cx="2905242" cy="1812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DD8DE-104D-1641-B29F-7920A795072F}"/>
              </a:ext>
            </a:extLst>
          </p:cNvPr>
          <p:cNvSpPr txBox="1"/>
          <p:nvPr/>
        </p:nvSpPr>
        <p:spPr>
          <a:xfrm>
            <a:off x="847105" y="3523721"/>
            <a:ext cx="412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Computational almost universal (</a:t>
            </a:r>
            <a:r>
              <a:rPr lang="en-US" sz="2000" dirty="0" err="1"/>
              <a:t>cAU</a:t>
            </a:r>
            <a:r>
              <a:rPr lang="en-US" sz="2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84446-5E9A-6D47-9029-750BE3C56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29" y="6099235"/>
            <a:ext cx="4000500" cy="36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4C22EA-CEC2-7642-84A3-9BED13E039DB}"/>
              </a:ext>
            </a:extLst>
          </p:cNvPr>
          <p:cNvSpPr txBox="1"/>
          <p:nvPr/>
        </p:nvSpPr>
        <p:spPr>
          <a:xfrm>
            <a:off x="4792133" y="4202425"/>
            <a:ext cx="2308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 can limit to computational adversaries</a:t>
            </a:r>
          </a:p>
        </p:txBody>
      </p:sp>
    </p:spTree>
    <p:extLst>
      <p:ext uri="{BB962C8B-B14F-4D97-AF65-F5344CB8AC3E}">
        <p14:creationId xmlns:p14="http://schemas.microsoft.com/office/powerpoint/2010/main" val="322949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Universal hash then PRF approach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873FCA-C037-DC4F-B536-6352A06AF716}"/>
              </a:ext>
            </a:extLst>
          </p:cNvPr>
          <p:cNvSpPr/>
          <p:nvPr/>
        </p:nvSpPr>
        <p:spPr>
          <a:xfrm>
            <a:off x="6553200" y="236855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9BB697-C3D4-0C46-8EB2-AED9F183F899}"/>
              </a:ext>
            </a:extLst>
          </p:cNvPr>
          <p:cNvCxnSpPr/>
          <p:nvPr/>
        </p:nvCxnSpPr>
        <p:spPr>
          <a:xfrm rot="5400000">
            <a:off x="6763544" y="310704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E26B1-94B7-FC48-A367-790A071E4AF3}"/>
              </a:ext>
            </a:extLst>
          </p:cNvPr>
          <p:cNvSpPr/>
          <p:nvPr/>
        </p:nvSpPr>
        <p:spPr>
          <a:xfrm>
            <a:off x="6762023" y="3202294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9129BCB-8C35-844D-879B-E1C644862EE3}"/>
              </a:ext>
            </a:extLst>
          </p:cNvPr>
          <p:cNvCxnSpPr>
            <a:cxnSpLocks/>
            <a:stCxn id="3" idx="2"/>
          </p:cNvCxnSpPr>
          <p:nvPr/>
        </p:nvCxnSpPr>
        <p:spPr>
          <a:xfrm flipV="1">
            <a:off x="5317995" y="2085188"/>
            <a:ext cx="1634065" cy="49425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36F288-4C38-A843-AD28-A4AB4E84F04F}"/>
              </a:ext>
            </a:extLst>
          </p:cNvPr>
          <p:cNvCxnSpPr>
            <a:cxnSpLocks/>
          </p:cNvCxnSpPr>
          <p:nvPr/>
        </p:nvCxnSpPr>
        <p:spPr>
          <a:xfrm>
            <a:off x="6952668" y="2085188"/>
            <a:ext cx="0" cy="302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Manual Operation 2">
            <a:extLst>
              <a:ext uri="{FF2B5EF4-FFF2-40B4-BE49-F238E27FC236}">
                <a16:creationId xmlns:a16="http://schemas.microsoft.com/office/drawing/2014/main" id="{FE39D4A1-04F5-4548-B951-2A5714787B93}"/>
              </a:ext>
            </a:extLst>
          </p:cNvPr>
          <p:cNvSpPr/>
          <p:nvPr/>
        </p:nvSpPr>
        <p:spPr>
          <a:xfrm rot="16200000">
            <a:off x="4254993" y="2236542"/>
            <a:ext cx="1440204" cy="685800"/>
          </a:xfrm>
          <a:prstGeom prst="flowChartManualOperati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5680A-2EDE-6147-85C5-96DCB0DE8CD8}"/>
              </a:ext>
            </a:extLst>
          </p:cNvPr>
          <p:cNvSpPr txBox="1"/>
          <p:nvPr/>
        </p:nvSpPr>
        <p:spPr>
          <a:xfrm>
            <a:off x="4658248" y="2317831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K1</a:t>
            </a:r>
            <a:endParaRPr lang="en-US" sz="28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4CD451B-B5AF-E44A-9B56-91F2F944C58C}"/>
              </a:ext>
            </a:extLst>
          </p:cNvPr>
          <p:cNvCxnSpPr>
            <a:cxnSpLocks/>
          </p:cNvCxnSpPr>
          <p:nvPr/>
        </p:nvCxnSpPr>
        <p:spPr>
          <a:xfrm>
            <a:off x="4175657" y="2590800"/>
            <a:ext cx="47254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8C41F37-9BBB-9E4B-84DB-D377CDEEFDF9}"/>
              </a:ext>
            </a:extLst>
          </p:cNvPr>
          <p:cNvSpPr/>
          <p:nvPr/>
        </p:nvSpPr>
        <p:spPr>
          <a:xfrm>
            <a:off x="3667242" y="23622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2AFC8-F806-B64E-AC46-27C183A61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58" y="4055219"/>
            <a:ext cx="2905242" cy="1812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DD8DE-104D-1641-B29F-7920A795072F}"/>
              </a:ext>
            </a:extLst>
          </p:cNvPr>
          <p:cNvSpPr txBox="1"/>
          <p:nvPr/>
        </p:nvSpPr>
        <p:spPr>
          <a:xfrm>
            <a:off x="847105" y="3523721"/>
            <a:ext cx="412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Computational almost universal (</a:t>
            </a:r>
            <a:r>
              <a:rPr lang="en-US" sz="2000" dirty="0" err="1"/>
              <a:t>cAU</a:t>
            </a:r>
            <a:r>
              <a:rPr lang="en-US" sz="2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84446-5E9A-6D47-9029-750BE3C56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29" y="6099235"/>
            <a:ext cx="40005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09609E-B9B8-E142-9AE4-B65BC6ADC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835400"/>
            <a:ext cx="65532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57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5A75-F135-E947-BEAB-78ED8BE5D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Generic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98F80-D208-F04F-B68A-0E5DC45A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CCAADE-4C16-EB4A-A7E0-ADD17A604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4525963"/>
          </a:xfrm>
        </p:spPr>
        <p:txBody>
          <a:bodyPr/>
          <a:lstStyle/>
          <a:p>
            <a:r>
              <a:rPr lang="en-US" dirty="0"/>
              <a:t>Combine CPA-secure scheme with a UF-CMA MAC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0513C-48CD-0841-B877-6B061A7BDF8F}"/>
              </a:ext>
            </a:extLst>
          </p:cNvPr>
          <p:cNvSpPr/>
          <p:nvPr/>
        </p:nvSpPr>
        <p:spPr>
          <a:xfrm>
            <a:off x="6052642" y="4338935"/>
            <a:ext cx="4539158" cy="22904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54398-51A4-4647-A796-766C3A236FA4}"/>
              </a:ext>
            </a:extLst>
          </p:cNvPr>
          <p:cNvSpPr/>
          <p:nvPr/>
        </p:nvSpPr>
        <p:spPr>
          <a:xfrm>
            <a:off x="6052642" y="1752600"/>
            <a:ext cx="4539158" cy="2290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F02BA3-DFCC-1549-A60C-E146DE219C15}"/>
              </a:ext>
            </a:extLst>
          </p:cNvPr>
          <p:cNvSpPr/>
          <p:nvPr/>
        </p:nvSpPr>
        <p:spPr>
          <a:xfrm>
            <a:off x="6795072" y="2595264"/>
            <a:ext cx="116234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0E187B-DEDF-A648-94D3-DD54692DF5D9}"/>
              </a:ext>
            </a:extLst>
          </p:cNvPr>
          <p:cNvSpPr/>
          <p:nvPr/>
        </p:nvSpPr>
        <p:spPr>
          <a:xfrm>
            <a:off x="7162801" y="175260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DED709-6321-B54A-BAB4-B6B20F1C7495}"/>
              </a:ext>
            </a:extLst>
          </p:cNvPr>
          <p:cNvCxnSpPr/>
          <p:nvPr/>
        </p:nvCxnSpPr>
        <p:spPr>
          <a:xfrm>
            <a:off x="6457429" y="290006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AFDA7-E753-8F4F-AA7C-943745D0674C}"/>
              </a:ext>
            </a:extLst>
          </p:cNvPr>
          <p:cNvSpPr/>
          <p:nvPr/>
        </p:nvSpPr>
        <p:spPr>
          <a:xfrm>
            <a:off x="6052642" y="26670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AD58AD-125B-2F46-B5C6-8C835AC97CC4}"/>
              </a:ext>
            </a:extLst>
          </p:cNvPr>
          <p:cNvSpPr/>
          <p:nvPr/>
        </p:nvSpPr>
        <p:spPr>
          <a:xfrm>
            <a:off x="8700071" y="2595264"/>
            <a:ext cx="116194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CF0A51-CAF0-D547-B810-5D19D909C831}"/>
              </a:ext>
            </a:extLst>
          </p:cNvPr>
          <p:cNvCxnSpPr/>
          <p:nvPr/>
        </p:nvCxnSpPr>
        <p:spPr>
          <a:xfrm flipH="1">
            <a:off x="9862010" y="2900064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2B0A2-D2A4-4447-8598-6FA309145030}"/>
              </a:ext>
            </a:extLst>
          </p:cNvPr>
          <p:cNvSpPr/>
          <p:nvPr/>
        </p:nvSpPr>
        <p:spPr>
          <a:xfrm>
            <a:off x="10091242" y="2669232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110469-4D16-B64B-B162-41A802BD5AE4}"/>
              </a:ext>
            </a:extLst>
          </p:cNvPr>
          <p:cNvCxnSpPr/>
          <p:nvPr/>
        </p:nvCxnSpPr>
        <p:spPr>
          <a:xfrm>
            <a:off x="73914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17AA47-7E65-3E48-BCC1-03F134D51C2F}"/>
              </a:ext>
            </a:extLst>
          </p:cNvPr>
          <p:cNvCxnSpPr/>
          <p:nvPr/>
        </p:nvCxnSpPr>
        <p:spPr>
          <a:xfrm>
            <a:off x="7391400" y="22142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D524F-86FE-DC4A-964F-A41647D853FD}"/>
              </a:ext>
            </a:extLst>
          </p:cNvPr>
          <p:cNvSpPr/>
          <p:nvPr/>
        </p:nvSpPr>
        <p:spPr>
          <a:xfrm>
            <a:off x="7212319" y="358140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D0FE57-A932-594D-A2DF-83C852216400}"/>
              </a:ext>
            </a:extLst>
          </p:cNvPr>
          <p:cNvSpPr/>
          <p:nvPr/>
        </p:nvSpPr>
        <p:spPr>
          <a:xfrm>
            <a:off x="9067800" y="35769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22663-2157-DA42-8C1F-26D1BF643201}"/>
              </a:ext>
            </a:extLst>
          </p:cNvPr>
          <p:cNvCxnSpPr/>
          <p:nvPr/>
        </p:nvCxnSpPr>
        <p:spPr>
          <a:xfrm>
            <a:off x="92202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3E94EB-E5CF-2142-A46F-320C7B9AE4A1}"/>
              </a:ext>
            </a:extLst>
          </p:cNvPr>
          <p:cNvCxnSpPr>
            <a:stCxn id="17" idx="3"/>
            <a:endCxn id="12" idx="0"/>
          </p:cNvCxnSpPr>
          <p:nvPr/>
        </p:nvCxnSpPr>
        <p:spPr>
          <a:xfrm flipV="1">
            <a:off x="7561091" y="2595264"/>
            <a:ext cx="1719950" cy="1216968"/>
          </a:xfrm>
          <a:prstGeom prst="bentConnector4">
            <a:avLst>
              <a:gd name="adj1" fmla="val 44272"/>
              <a:gd name="adj2" fmla="val 1187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054BA6-BF3E-454B-8535-7D09D1A4A5B3}"/>
              </a:ext>
            </a:extLst>
          </p:cNvPr>
          <p:cNvSpPr/>
          <p:nvPr/>
        </p:nvSpPr>
        <p:spPr>
          <a:xfrm>
            <a:off x="6781801" y="5329534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A9B582-7456-1149-8569-3C18485F88E5}"/>
              </a:ext>
            </a:extLst>
          </p:cNvPr>
          <p:cNvSpPr/>
          <p:nvPr/>
        </p:nvSpPr>
        <p:spPr>
          <a:xfrm>
            <a:off x="8162792" y="433447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63AAAB-129D-4849-9502-44BE09F09718}"/>
              </a:ext>
            </a:extLst>
          </p:cNvPr>
          <p:cNvSpPr/>
          <p:nvPr/>
        </p:nvSpPr>
        <p:spPr>
          <a:xfrm>
            <a:off x="8686800" y="5329534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C2044D-93DA-E340-AC77-C9F123E51F70}"/>
              </a:ext>
            </a:extLst>
          </p:cNvPr>
          <p:cNvCxnSpPr/>
          <p:nvPr/>
        </p:nvCxnSpPr>
        <p:spPr>
          <a:xfrm>
            <a:off x="737812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4E2DA3-1256-754A-8D90-133DE910C9D3}"/>
              </a:ext>
            </a:extLst>
          </p:cNvPr>
          <p:cNvCxnSpPr/>
          <p:nvPr/>
        </p:nvCxnSpPr>
        <p:spPr>
          <a:xfrm flipH="1">
            <a:off x="7378130" y="5055512"/>
            <a:ext cx="13271" cy="274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71C564-CBA7-6046-908B-843E116DF614}"/>
              </a:ext>
            </a:extLst>
          </p:cNvPr>
          <p:cNvSpPr/>
          <p:nvPr/>
        </p:nvSpPr>
        <p:spPr>
          <a:xfrm>
            <a:off x="7199048" y="616327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941ECA3-BA30-BA44-8C1B-E74CE3D70476}"/>
              </a:ext>
            </a:extLst>
          </p:cNvPr>
          <p:cNvCxnSpPr>
            <a:stCxn id="22" idx="3"/>
            <a:endCxn id="23" idx="0"/>
          </p:cNvCxnSpPr>
          <p:nvPr/>
        </p:nvCxnSpPr>
        <p:spPr>
          <a:xfrm>
            <a:off x="8610600" y="4565302"/>
            <a:ext cx="6571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69CCB-0073-B84C-84E7-39E0599EDF56}"/>
              </a:ext>
            </a:extLst>
          </p:cNvPr>
          <p:cNvSpPr txBox="1"/>
          <p:nvPr/>
        </p:nvSpPr>
        <p:spPr>
          <a:xfrm>
            <a:off x="2026232" y="2057400"/>
            <a:ext cx="3365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Several ways to combine:</a:t>
            </a:r>
          </a:p>
          <a:p>
            <a:r>
              <a:rPr lang="en-US" sz="2400" dirty="0">
                <a:solidFill>
                  <a:srgbClr val="660066"/>
                </a:solidFill>
              </a:rPr>
              <a:t>(1) encrypt-then-mac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(2) mac-then-encrypt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(3) encrypt-and-mac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45F6E86-8163-7542-8193-F92B400BA582}"/>
              </a:ext>
            </a:extLst>
          </p:cNvPr>
          <p:cNvCxnSpPr>
            <a:stCxn id="23" idx="2"/>
            <a:endCxn id="30" idx="3"/>
          </p:cNvCxnSpPr>
          <p:nvPr/>
        </p:nvCxnSpPr>
        <p:spPr>
          <a:xfrm rot="5400000" flipH="1">
            <a:off x="8117325" y="4562322"/>
            <a:ext cx="857309" cy="1443583"/>
          </a:xfrm>
          <a:prstGeom prst="bentConnector4">
            <a:avLst>
              <a:gd name="adj1" fmla="val -26665"/>
              <a:gd name="adj2" fmla="val 70122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7BC29E3-A2B2-B54B-8624-F86AF41941CB}"/>
              </a:ext>
            </a:extLst>
          </p:cNvPr>
          <p:cNvSpPr txBox="1"/>
          <p:nvPr/>
        </p:nvSpPr>
        <p:spPr>
          <a:xfrm>
            <a:off x="6934201" y="4655402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|| T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06B8562-4D22-9A4B-B22F-0D0CCE83D3DD}"/>
              </a:ext>
            </a:extLst>
          </p:cNvPr>
          <p:cNvCxnSpPr>
            <a:stCxn id="22" idx="1"/>
            <a:endCxn id="30" idx="1"/>
          </p:cNvCxnSpPr>
          <p:nvPr/>
        </p:nvCxnSpPr>
        <p:spPr>
          <a:xfrm rot="10800000" flipV="1">
            <a:off x="6934202" y="4565302"/>
            <a:ext cx="1228591" cy="290155"/>
          </a:xfrm>
          <a:prstGeom prst="bentConnector3">
            <a:avLst>
              <a:gd name="adj1" fmla="val 118607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A4EBF7-4E89-5D48-8245-43DD6345C1BD}"/>
              </a:ext>
            </a:extLst>
          </p:cNvPr>
          <p:cNvCxnSpPr/>
          <p:nvPr/>
        </p:nvCxnSpPr>
        <p:spPr>
          <a:xfrm flipH="1">
            <a:off x="9862010" y="5484167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42F69E5-0535-2948-B414-E744629F24F8}"/>
              </a:ext>
            </a:extLst>
          </p:cNvPr>
          <p:cNvSpPr/>
          <p:nvPr/>
        </p:nvSpPr>
        <p:spPr>
          <a:xfrm>
            <a:off x="10091242" y="52533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372565B-FD8B-6E46-A162-621AA7E2ED80}"/>
              </a:ext>
            </a:extLst>
          </p:cNvPr>
          <p:cNvCxnSpPr/>
          <p:nvPr/>
        </p:nvCxnSpPr>
        <p:spPr>
          <a:xfrm>
            <a:off x="6424587" y="555813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9CD57E-67B0-1C43-B0F2-2166CBCDEE4D}"/>
              </a:ext>
            </a:extLst>
          </p:cNvPr>
          <p:cNvSpPr/>
          <p:nvPr/>
        </p:nvSpPr>
        <p:spPr>
          <a:xfrm>
            <a:off x="6019800" y="532507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227001-AB23-1A4F-AE6C-BF1FCADF5804}"/>
              </a:ext>
            </a:extLst>
          </p:cNvPr>
          <p:cNvSpPr/>
          <p:nvPr/>
        </p:nvSpPr>
        <p:spPr>
          <a:xfrm>
            <a:off x="1752600" y="4343400"/>
            <a:ext cx="4038600" cy="22904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D33562-611C-704F-B3CF-5F277F316C1C}"/>
              </a:ext>
            </a:extLst>
          </p:cNvPr>
          <p:cNvSpPr/>
          <p:nvPr/>
        </p:nvSpPr>
        <p:spPr>
          <a:xfrm>
            <a:off x="2495260" y="5333999"/>
            <a:ext cx="1162340" cy="45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048AC4-CA8C-0540-86D7-66F545E5DC7B}"/>
              </a:ext>
            </a:extLst>
          </p:cNvPr>
          <p:cNvSpPr/>
          <p:nvPr/>
        </p:nvSpPr>
        <p:spPr>
          <a:xfrm>
            <a:off x="3666992" y="4338935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398243-2F90-3E46-A38C-137AB38D1D37}"/>
              </a:ext>
            </a:extLst>
          </p:cNvPr>
          <p:cNvSpPr/>
          <p:nvPr/>
        </p:nvSpPr>
        <p:spPr>
          <a:xfrm>
            <a:off x="3886200" y="5333999"/>
            <a:ext cx="1161940" cy="383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00DF40-9846-A645-A829-0E231053628D}"/>
              </a:ext>
            </a:extLst>
          </p:cNvPr>
          <p:cNvCxnSpPr/>
          <p:nvPr/>
        </p:nvCxnSpPr>
        <p:spPr>
          <a:xfrm>
            <a:off x="3091588" y="5791199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D00E055-5897-554B-BEEA-1F07B2CE190C}"/>
              </a:ext>
            </a:extLst>
          </p:cNvPr>
          <p:cNvSpPr/>
          <p:nvPr/>
        </p:nvSpPr>
        <p:spPr>
          <a:xfrm>
            <a:off x="2912507" y="6167735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2460A48-1E31-B141-B890-AB7E545EC678}"/>
              </a:ext>
            </a:extLst>
          </p:cNvPr>
          <p:cNvCxnSpPr>
            <a:stCxn id="38" idx="3"/>
            <a:endCxn id="39" idx="0"/>
          </p:cNvCxnSpPr>
          <p:nvPr/>
        </p:nvCxnSpPr>
        <p:spPr>
          <a:xfrm>
            <a:off x="4114800" y="4569767"/>
            <a:ext cx="352370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EEC8B90E-127B-7E4B-865A-81A8B1DE1F0F}"/>
              </a:ext>
            </a:extLst>
          </p:cNvPr>
          <p:cNvCxnSpPr>
            <a:stCxn id="38" idx="1"/>
            <a:endCxn id="37" idx="0"/>
          </p:cNvCxnSpPr>
          <p:nvPr/>
        </p:nvCxnSpPr>
        <p:spPr>
          <a:xfrm rot="10800000" flipV="1">
            <a:off x="3076432" y="4569767"/>
            <a:ext cx="590561" cy="7642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C36E17-F44B-874B-BA0F-37C1DCB94771}"/>
              </a:ext>
            </a:extLst>
          </p:cNvPr>
          <p:cNvCxnSpPr/>
          <p:nvPr/>
        </p:nvCxnSpPr>
        <p:spPr>
          <a:xfrm flipH="1">
            <a:off x="5061410" y="5488632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34E897A-66B4-ED46-BBEF-533BE397E190}"/>
              </a:ext>
            </a:extLst>
          </p:cNvPr>
          <p:cNvSpPr/>
          <p:nvPr/>
        </p:nvSpPr>
        <p:spPr>
          <a:xfrm>
            <a:off x="5290642" y="52578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9B4430-3809-8C40-A8B3-40764C8F9990}"/>
              </a:ext>
            </a:extLst>
          </p:cNvPr>
          <p:cNvCxnSpPr/>
          <p:nvPr/>
        </p:nvCxnSpPr>
        <p:spPr>
          <a:xfrm>
            <a:off x="2138046" y="5562599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C9DF34A-67D2-6B4C-9557-9AA4537A248F}"/>
              </a:ext>
            </a:extLst>
          </p:cNvPr>
          <p:cNvSpPr/>
          <p:nvPr/>
        </p:nvSpPr>
        <p:spPr>
          <a:xfrm>
            <a:off x="1752600" y="5329535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F199CF0-3137-F546-9E43-50BA53BA6F53}"/>
              </a:ext>
            </a:extLst>
          </p:cNvPr>
          <p:cNvCxnSpPr/>
          <p:nvPr/>
        </p:nvCxnSpPr>
        <p:spPr>
          <a:xfrm>
            <a:off x="4478509" y="578673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F1002AC-5512-6B46-8A6F-8B8C089C5A67}"/>
              </a:ext>
            </a:extLst>
          </p:cNvPr>
          <p:cNvSpPr/>
          <p:nvPr/>
        </p:nvSpPr>
        <p:spPr>
          <a:xfrm>
            <a:off x="4304536" y="6163270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C33937-B60B-E441-9B37-574CC4BE0CEA}"/>
              </a:ext>
            </a:extLst>
          </p:cNvPr>
          <p:cNvSpPr txBox="1"/>
          <p:nvPr/>
        </p:nvSpPr>
        <p:spPr>
          <a:xfrm>
            <a:off x="6078712" y="184493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51FC01-D54D-2142-8638-86795E626F79}"/>
              </a:ext>
            </a:extLst>
          </p:cNvPr>
          <p:cNvSpPr txBox="1"/>
          <p:nvPr/>
        </p:nvSpPr>
        <p:spPr>
          <a:xfrm>
            <a:off x="6035354" y="435060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C1A989-D34B-EC43-BE25-340C7BB2344C}"/>
              </a:ext>
            </a:extLst>
          </p:cNvPr>
          <p:cNvSpPr txBox="1"/>
          <p:nvPr/>
        </p:nvSpPr>
        <p:spPr>
          <a:xfrm>
            <a:off x="1752601" y="4338934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A9F0C9-3433-7F49-96C3-FD99567F20DD}"/>
              </a:ext>
            </a:extLst>
          </p:cNvPr>
          <p:cNvCxnSpPr/>
          <p:nvPr/>
        </p:nvCxnSpPr>
        <p:spPr>
          <a:xfrm>
            <a:off x="2495260" y="4334470"/>
            <a:ext cx="2838740" cy="251906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6B9B69-7E6A-FA41-8826-57813C6A83EF}"/>
              </a:ext>
            </a:extLst>
          </p:cNvPr>
          <p:cNvCxnSpPr/>
          <p:nvPr/>
        </p:nvCxnSpPr>
        <p:spPr>
          <a:xfrm flipH="1">
            <a:off x="2495260" y="4211598"/>
            <a:ext cx="2566150" cy="2794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4F53E4-879F-2A42-AD0F-35D97EAFDFE7}"/>
              </a:ext>
            </a:extLst>
          </p:cNvPr>
          <p:cNvCxnSpPr/>
          <p:nvPr/>
        </p:nvCxnSpPr>
        <p:spPr>
          <a:xfrm>
            <a:off x="6710046" y="4034134"/>
            <a:ext cx="3195954" cy="2895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0F07E3-1287-6C4D-AE88-172177A243AD}"/>
              </a:ext>
            </a:extLst>
          </p:cNvPr>
          <p:cNvCxnSpPr/>
          <p:nvPr/>
        </p:nvCxnSpPr>
        <p:spPr>
          <a:xfrm flipH="1">
            <a:off x="7067260" y="3962400"/>
            <a:ext cx="2457740" cy="311973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0950314-5DEF-6D40-A120-8F61C10BF96F}"/>
              </a:ext>
            </a:extLst>
          </p:cNvPr>
          <p:cNvCxnSpPr/>
          <p:nvPr/>
        </p:nvCxnSpPr>
        <p:spPr>
          <a:xfrm>
            <a:off x="1796590" y="30480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1D0CFFF-FED6-1E42-948F-322CCCB8D959}"/>
              </a:ext>
            </a:extLst>
          </p:cNvPr>
          <p:cNvCxnSpPr/>
          <p:nvPr/>
        </p:nvCxnSpPr>
        <p:spPr>
          <a:xfrm>
            <a:off x="1796590" y="33528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5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92E9-CFAA-A541-85C3-7643B477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Towards ROR-CCA:  OCB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A233-36E5-B847-A914-17E1EB70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FD7901-767B-164A-AB54-D160FE991CB9}"/>
              </a:ext>
            </a:extLst>
          </p:cNvPr>
          <p:cNvSpPr/>
          <p:nvPr/>
        </p:nvSpPr>
        <p:spPr>
          <a:xfrm>
            <a:off x="24384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F7F4B-E57C-DD4C-B918-497A82EE7914}"/>
              </a:ext>
            </a:extLst>
          </p:cNvPr>
          <p:cNvSpPr/>
          <p:nvPr/>
        </p:nvSpPr>
        <p:spPr>
          <a:xfrm>
            <a:off x="3886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A166D-02B0-2042-AE81-FBC27F81A654}"/>
              </a:ext>
            </a:extLst>
          </p:cNvPr>
          <p:cNvSpPr/>
          <p:nvPr/>
        </p:nvSpPr>
        <p:spPr>
          <a:xfrm>
            <a:off x="5410200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46B6E-5F1E-5C41-BC05-6572A992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198289"/>
            <a:ext cx="508000" cy="33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9CFAF-898B-8B47-BE03-899491F14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3198289"/>
            <a:ext cx="5207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C7792-FFED-A54E-B7CA-56C5867CC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198289"/>
            <a:ext cx="520700" cy="330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A82EEB-2545-D541-9AF7-FF8FDF9F8B0D}"/>
              </a:ext>
            </a:extLst>
          </p:cNvPr>
          <p:cNvCxnSpPr/>
          <p:nvPr/>
        </p:nvCxnSpPr>
        <p:spPr>
          <a:xfrm>
            <a:off x="28194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8DAD27-9F37-7343-BE02-3E07D9475070}"/>
              </a:ext>
            </a:extLst>
          </p:cNvPr>
          <p:cNvCxnSpPr/>
          <p:nvPr/>
        </p:nvCxnSpPr>
        <p:spPr>
          <a:xfrm>
            <a:off x="4267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AEC21-2AED-C74E-B2B6-B4D4F9958528}"/>
              </a:ext>
            </a:extLst>
          </p:cNvPr>
          <p:cNvCxnSpPr/>
          <p:nvPr/>
        </p:nvCxnSpPr>
        <p:spPr>
          <a:xfrm>
            <a:off x="5791200" y="261197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3F6C1-0677-604F-AE7A-7FD1C6523BC0}"/>
              </a:ext>
            </a:extLst>
          </p:cNvPr>
          <p:cNvCxnSpPr/>
          <p:nvPr/>
        </p:nvCxnSpPr>
        <p:spPr>
          <a:xfrm>
            <a:off x="5791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D87173-5011-DE42-ADC1-1C250966AA52}"/>
              </a:ext>
            </a:extLst>
          </p:cNvPr>
          <p:cNvCxnSpPr/>
          <p:nvPr/>
        </p:nvCxnSpPr>
        <p:spPr>
          <a:xfrm>
            <a:off x="42672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7C90B9-956D-6C45-AB26-FAC7DC9D3E18}"/>
              </a:ext>
            </a:extLst>
          </p:cNvPr>
          <p:cNvCxnSpPr/>
          <p:nvPr/>
        </p:nvCxnSpPr>
        <p:spPr>
          <a:xfrm>
            <a:off x="2819400" y="3630090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E3D9EE-14B1-7A49-82AC-456D76151C96}"/>
              </a:ext>
            </a:extLst>
          </p:cNvPr>
          <p:cNvSpPr txBox="1"/>
          <p:nvPr/>
        </p:nvSpPr>
        <p:spPr>
          <a:xfrm>
            <a:off x="2590801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939FD-ADCA-7542-9F34-C171EC0AF491}"/>
              </a:ext>
            </a:extLst>
          </p:cNvPr>
          <p:cNvSpPr txBox="1"/>
          <p:nvPr/>
        </p:nvSpPr>
        <p:spPr>
          <a:xfrm>
            <a:off x="4017692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7870E-37C2-3E4B-8D1C-573B6D7E0B3B}"/>
              </a:ext>
            </a:extLst>
          </p:cNvPr>
          <p:cNvSpPr txBox="1"/>
          <p:nvPr/>
        </p:nvSpPr>
        <p:spPr>
          <a:xfrm>
            <a:off x="5567219" y="2271638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006C4-6825-DA4A-96D5-B2881CA58977}"/>
              </a:ext>
            </a:extLst>
          </p:cNvPr>
          <p:cNvSpPr txBox="1"/>
          <p:nvPr/>
        </p:nvSpPr>
        <p:spPr>
          <a:xfrm>
            <a:off x="2590801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F14C32-87FE-2C43-B7AA-A64758302889}"/>
              </a:ext>
            </a:extLst>
          </p:cNvPr>
          <p:cNvSpPr txBox="1"/>
          <p:nvPr/>
        </p:nvSpPr>
        <p:spPr>
          <a:xfrm>
            <a:off x="4017692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AB14A9-66BC-7248-AC2A-57BA77E1CD3B}"/>
              </a:ext>
            </a:extLst>
          </p:cNvPr>
          <p:cNvSpPr txBox="1"/>
          <p:nvPr/>
        </p:nvSpPr>
        <p:spPr>
          <a:xfrm>
            <a:off x="5567219" y="4050268"/>
            <a:ext cx="42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0B9058-4990-D44F-8835-B3FEC8CAE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47281"/>
            <a:ext cx="2438400" cy="62297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9AF713-0882-A14D-A5C8-99DF7E1B23CB}"/>
              </a:ext>
            </a:extLst>
          </p:cNvPr>
          <p:cNvSpPr txBox="1"/>
          <p:nvPr/>
        </p:nvSpPr>
        <p:spPr>
          <a:xfrm>
            <a:off x="685800" y="1295400"/>
            <a:ext cx="7910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Recall our OCB CPA-core scheme using tweakable block cipher</a:t>
            </a:r>
          </a:p>
          <a:p>
            <a:r>
              <a:rPr lang="en-US" sz="2400" dirty="0"/>
              <a:t>(assume only allow |M| = 3n):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A8002A-7FF6-D44B-8C3A-537D0A58B20E}"/>
              </a:ext>
            </a:extLst>
          </p:cNvPr>
          <p:cNvSpPr txBox="1"/>
          <p:nvPr/>
        </p:nvSpPr>
        <p:spPr>
          <a:xfrm>
            <a:off x="700421" y="5036403"/>
            <a:ext cx="396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decryption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CF16A-E7E2-334F-AE92-5042D39250A1}"/>
                  </a:ext>
                </a:extLst>
              </p:cNvPr>
              <p:cNvSpPr txBox="1"/>
              <p:nvPr/>
            </p:nvSpPr>
            <p:spPr>
              <a:xfrm>
                <a:off x="1524000" y="5486400"/>
                <a:ext cx="658629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Decrypt C1, C2, C3 to get back M1, M2, M3</a:t>
                </a:r>
              </a:p>
              <a:p>
                <a:r>
                  <a:rPr lang="en-US" sz="2400" dirty="0"/>
                  <a:t>Recompute T’, check that it equals T. If not return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Return M1 || M2 || M3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CF16A-E7E2-334F-AE92-5042D3925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486400"/>
                <a:ext cx="6586290" cy="1200329"/>
              </a:xfrm>
              <a:prstGeom prst="rect">
                <a:avLst/>
              </a:prstGeom>
              <a:blipFill>
                <a:blip r:embed="rId6"/>
                <a:stretch>
                  <a:fillRect l="-1541" t="-4211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83DF072-6A14-9A4F-AD4A-FA77FE558072}"/>
              </a:ext>
            </a:extLst>
          </p:cNvPr>
          <p:cNvSpPr txBox="1"/>
          <p:nvPr/>
        </p:nvSpPr>
        <p:spPr>
          <a:xfrm>
            <a:off x="417454" y="2798552"/>
            <a:ext cx="1030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is </a:t>
            </a:r>
          </a:p>
          <a:p>
            <a:r>
              <a:rPr lang="en-US" dirty="0"/>
              <a:t>random </a:t>
            </a:r>
          </a:p>
          <a:p>
            <a:r>
              <a:rPr lang="en-US" dirty="0"/>
              <a:t>IV/nonce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86ABB-9FA6-0541-A1C6-18EEA703463C}"/>
              </a:ext>
            </a:extLst>
          </p:cNvPr>
          <p:cNvSpPr txBox="1"/>
          <p:nvPr/>
        </p:nvSpPr>
        <p:spPr>
          <a:xfrm>
            <a:off x="1385857" y="405026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 = 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87C84A-190E-C34A-8B9E-BE82ED862EE9}"/>
              </a:ext>
            </a:extLst>
          </p:cNvPr>
          <p:cNvSpPr/>
          <p:nvPr/>
        </p:nvSpPr>
        <p:spPr>
          <a:xfrm>
            <a:off x="6891808" y="309668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5055FF-A80A-1D43-A941-82629F889797}"/>
              </a:ext>
            </a:extLst>
          </p:cNvPr>
          <p:cNvCxnSpPr/>
          <p:nvPr/>
        </p:nvCxnSpPr>
        <p:spPr>
          <a:xfrm>
            <a:off x="7272808" y="2611978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9E81EA-07C6-E64E-85B0-C13D1381BEFC}"/>
              </a:ext>
            </a:extLst>
          </p:cNvPr>
          <p:cNvCxnSpPr/>
          <p:nvPr/>
        </p:nvCxnSpPr>
        <p:spPr>
          <a:xfrm>
            <a:off x="7272808" y="3630089"/>
            <a:ext cx="0" cy="484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614505-EC2C-E14A-888D-E84ACFA863A3}"/>
                  </a:ext>
                </a:extLst>
              </p:cNvPr>
              <p:cNvSpPr txBox="1"/>
              <p:nvPr/>
            </p:nvSpPr>
            <p:spPr>
              <a:xfrm>
                <a:off x="6400800" y="2271638"/>
                <a:ext cx="1797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/>
                  <a:t> M2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</m:oMath>
                </a14:m>
                <a:r>
                  <a:rPr lang="en-US" dirty="0"/>
                  <a:t> M3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614505-EC2C-E14A-888D-E84ACFA86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271638"/>
                <a:ext cx="1797287" cy="369332"/>
              </a:xfrm>
              <a:prstGeom prst="rect">
                <a:avLst/>
              </a:prstGeom>
              <a:blipFill>
                <a:blip r:embed="rId7"/>
                <a:stretch>
                  <a:fillRect l="-2817" t="-6667" r="-14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FA18A31-3A35-F24F-80A4-ACAD9ED95AE4}"/>
              </a:ext>
            </a:extLst>
          </p:cNvPr>
          <p:cNvSpPr txBox="1"/>
          <p:nvPr/>
        </p:nvSpPr>
        <p:spPr>
          <a:xfrm>
            <a:off x="7120408" y="4050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36BD864-C5DF-CC49-A640-96BDCEB19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208" y="3186038"/>
            <a:ext cx="5207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22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7FD56D5-04F2-524E-9748-AC0B08C4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Generic composition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BBD0D-3C49-D845-B8BF-61AF546CE286}"/>
              </a:ext>
            </a:extLst>
          </p:cNvPr>
          <p:cNvSpPr/>
          <p:nvPr/>
        </p:nvSpPr>
        <p:spPr>
          <a:xfrm>
            <a:off x="6052642" y="1752600"/>
            <a:ext cx="4539158" cy="22904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FE6F81-AA4F-F843-BA35-FF412272D928}"/>
              </a:ext>
            </a:extLst>
          </p:cNvPr>
          <p:cNvSpPr/>
          <p:nvPr/>
        </p:nvSpPr>
        <p:spPr>
          <a:xfrm>
            <a:off x="6795072" y="2595264"/>
            <a:ext cx="116234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Enc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135D4C-0A9A-F146-A35D-EEA81E272FA8}"/>
              </a:ext>
            </a:extLst>
          </p:cNvPr>
          <p:cNvSpPr/>
          <p:nvPr/>
        </p:nvSpPr>
        <p:spPr>
          <a:xfrm>
            <a:off x="7162801" y="1752600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1B1323-0DFB-8846-92C2-776039796EF2}"/>
              </a:ext>
            </a:extLst>
          </p:cNvPr>
          <p:cNvCxnSpPr/>
          <p:nvPr/>
        </p:nvCxnSpPr>
        <p:spPr>
          <a:xfrm>
            <a:off x="6457429" y="2900064"/>
            <a:ext cx="3551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7A5F590-6C0C-9042-966D-D86E45B408C0}"/>
              </a:ext>
            </a:extLst>
          </p:cNvPr>
          <p:cNvSpPr/>
          <p:nvPr/>
        </p:nvSpPr>
        <p:spPr>
          <a:xfrm>
            <a:off x="6052642" y="2667000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B36724-D46B-6A48-B9ED-57639EF78B0F}"/>
              </a:ext>
            </a:extLst>
          </p:cNvPr>
          <p:cNvSpPr/>
          <p:nvPr/>
        </p:nvSpPr>
        <p:spPr>
          <a:xfrm>
            <a:off x="8700071" y="2595264"/>
            <a:ext cx="1161940" cy="609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B628D7-99C7-0348-B904-0D72F2007213}"/>
              </a:ext>
            </a:extLst>
          </p:cNvPr>
          <p:cNvCxnSpPr/>
          <p:nvPr/>
        </p:nvCxnSpPr>
        <p:spPr>
          <a:xfrm flipH="1">
            <a:off x="9862010" y="2900064"/>
            <a:ext cx="2725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D28F3E8-C818-6A4E-8DD3-ACE5381E46A0}"/>
              </a:ext>
            </a:extLst>
          </p:cNvPr>
          <p:cNvSpPr/>
          <p:nvPr/>
        </p:nvSpPr>
        <p:spPr>
          <a:xfrm>
            <a:off x="10091242" y="2669232"/>
            <a:ext cx="500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K2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F36EAD-A4CF-5E4E-A452-11FEC03D16C3}"/>
              </a:ext>
            </a:extLst>
          </p:cNvPr>
          <p:cNvCxnSpPr/>
          <p:nvPr/>
        </p:nvCxnSpPr>
        <p:spPr>
          <a:xfrm>
            <a:off x="73914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6737AD-71BF-7C43-90F9-81DAFF60BCA8}"/>
              </a:ext>
            </a:extLst>
          </p:cNvPr>
          <p:cNvCxnSpPr/>
          <p:nvPr/>
        </p:nvCxnSpPr>
        <p:spPr>
          <a:xfrm>
            <a:off x="7391400" y="22142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23B2F3E-315C-FC4C-BF83-A2DCE7F224A7}"/>
              </a:ext>
            </a:extLst>
          </p:cNvPr>
          <p:cNvSpPr/>
          <p:nvPr/>
        </p:nvSpPr>
        <p:spPr>
          <a:xfrm>
            <a:off x="7212319" y="3581400"/>
            <a:ext cx="34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2CA9697-3876-CE4E-BC25-ECED351B65FD}"/>
              </a:ext>
            </a:extLst>
          </p:cNvPr>
          <p:cNvSpPr/>
          <p:nvPr/>
        </p:nvSpPr>
        <p:spPr>
          <a:xfrm>
            <a:off x="9067800" y="35769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047E23D-A339-B74E-9179-D3535B34DC16}"/>
              </a:ext>
            </a:extLst>
          </p:cNvPr>
          <p:cNvCxnSpPr/>
          <p:nvPr/>
        </p:nvCxnSpPr>
        <p:spPr>
          <a:xfrm>
            <a:off x="9220200" y="32048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3C0A948E-4D69-DD41-AE37-D112C3C25893}"/>
              </a:ext>
            </a:extLst>
          </p:cNvPr>
          <p:cNvCxnSpPr>
            <a:stCxn id="35" idx="3"/>
            <a:endCxn id="27" idx="0"/>
          </p:cNvCxnSpPr>
          <p:nvPr/>
        </p:nvCxnSpPr>
        <p:spPr>
          <a:xfrm flipV="1">
            <a:off x="7561091" y="2595264"/>
            <a:ext cx="1719950" cy="1216968"/>
          </a:xfrm>
          <a:prstGeom prst="bentConnector4">
            <a:avLst>
              <a:gd name="adj1" fmla="val 44272"/>
              <a:gd name="adj2" fmla="val 1187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DC4411E-5713-3A49-9FE7-A86A6DF7B027}"/>
              </a:ext>
            </a:extLst>
          </p:cNvPr>
          <p:cNvSpPr txBox="1"/>
          <p:nvPr/>
        </p:nvSpPr>
        <p:spPr>
          <a:xfrm>
            <a:off x="2026232" y="2057400"/>
            <a:ext cx="3365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Several ways to combine:</a:t>
            </a:r>
          </a:p>
          <a:p>
            <a:r>
              <a:rPr lang="en-US" sz="2400" dirty="0">
                <a:solidFill>
                  <a:srgbClr val="660066"/>
                </a:solidFill>
              </a:rPr>
              <a:t>(1) encrypt-then-mac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(2) mac-then-encrypt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(3) encrypt-and-mac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11094B-A3EE-754B-B6E8-39A240517E8F}"/>
              </a:ext>
            </a:extLst>
          </p:cNvPr>
          <p:cNvSpPr txBox="1"/>
          <p:nvPr/>
        </p:nvSpPr>
        <p:spPr>
          <a:xfrm>
            <a:off x="6078712" y="1844932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7696BBC-B9EB-8742-A07D-3486FF423178}"/>
              </a:ext>
            </a:extLst>
          </p:cNvPr>
          <p:cNvCxnSpPr/>
          <p:nvPr/>
        </p:nvCxnSpPr>
        <p:spPr>
          <a:xfrm>
            <a:off x="1796590" y="30480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B40382-49EF-8C49-AD3D-AC5514FB4B59}"/>
              </a:ext>
            </a:extLst>
          </p:cNvPr>
          <p:cNvCxnSpPr/>
          <p:nvPr/>
        </p:nvCxnSpPr>
        <p:spPr>
          <a:xfrm>
            <a:off x="1796590" y="3352800"/>
            <a:ext cx="33088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6679AF4-F818-7E4B-8F59-FF068D52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4254500"/>
            <a:ext cx="10121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74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5910-6D03-0542-B409-20686F54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Proof sketch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ED5CF-5F16-2140-A41C-A21844E4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88" y="3329881"/>
            <a:ext cx="2688629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4B76A-C102-9141-941A-5A23A1E50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491757"/>
            <a:ext cx="2438400" cy="6229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953AB-DF20-604B-A8A6-8F6627F45956}"/>
              </a:ext>
            </a:extLst>
          </p:cNvPr>
          <p:cNvSpPr txBox="1"/>
          <p:nvPr/>
        </p:nvSpPr>
        <p:spPr>
          <a:xfrm>
            <a:off x="711629" y="1519099"/>
            <a:ext cx="58365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Recall: ROR + CTXT =&gt; ROR-CCA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ROR trivial (MAC is over ciphertext)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CTXT implied by UF-CMA of MAC</a:t>
            </a:r>
          </a:p>
          <a:p>
            <a:pPr lvl="1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A83C3-5889-E647-B7C1-79F470FE2764}"/>
              </a:ext>
            </a:extLst>
          </p:cNvPr>
          <p:cNvSpPr txBox="1"/>
          <p:nvPr/>
        </p:nvSpPr>
        <p:spPr>
          <a:xfrm>
            <a:off x="4759717" y="3429000"/>
            <a:ext cx="37746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Build UF-CMA adversary from CTXT-adversary by simulating SE encryption</a:t>
            </a:r>
          </a:p>
          <a:p>
            <a:endParaRPr lang="en-US" sz="2400" dirty="0"/>
          </a:p>
          <a:p>
            <a:r>
              <a:rPr lang="en-US" sz="2400" dirty="0"/>
              <a:t>Winning conditions for CTXT and UF-CMA compatible, so elementary wrapper works</a:t>
            </a:r>
          </a:p>
        </p:txBody>
      </p:sp>
    </p:spTree>
    <p:extLst>
      <p:ext uri="{BB962C8B-B14F-4D97-AF65-F5344CB8AC3E}">
        <p14:creationId xmlns:p14="http://schemas.microsoft.com/office/powerpoint/2010/main" val="339824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Key separation is critical. </a:t>
            </a:r>
            <a:br>
              <a:rPr lang="en-US" b="1" dirty="0"/>
            </a:br>
            <a:r>
              <a:rPr lang="en-US" sz="3600" b="1" dirty="0"/>
              <a:t>Using same key with CBC-Mode + CBC-MAC: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30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705600" y="2535909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780005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M2</a:t>
            </a:r>
          </a:p>
        </p:txBody>
      </p:sp>
      <p:sp>
        <p:nvSpPr>
          <p:cNvPr id="9" name="Rectangle 8"/>
          <p:cNvSpPr/>
          <p:nvPr/>
        </p:nvSpPr>
        <p:spPr>
          <a:xfrm>
            <a:off x="5036796" y="1615151"/>
            <a:ext cx="6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M1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60935" y="1996151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6906553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5163344" y="3274394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821926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8717" y="3369645"/>
            <a:ext cx="504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C1</a:t>
            </a:r>
          </a:p>
        </p:txBody>
      </p:sp>
      <p:sp>
        <p:nvSpPr>
          <p:cNvPr id="17" name="Oval 30"/>
          <p:cNvSpPr>
            <a:spLocks noChangeArrowheads="1"/>
          </p:cNvSpPr>
          <p:nvPr/>
        </p:nvSpPr>
        <p:spPr bwMode="auto">
          <a:xfrm flipV="1">
            <a:off x="5257801" y="2148551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31"/>
          <p:cNvSpPr>
            <a:spLocks noChangeShapeType="1"/>
          </p:cNvSpPr>
          <p:nvPr/>
        </p:nvSpPr>
        <p:spPr bwMode="auto">
          <a:xfrm flipV="1">
            <a:off x="5257801" y="2246975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072260" y="1989792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30"/>
          <p:cNvSpPr>
            <a:spLocks noChangeArrowheads="1"/>
          </p:cNvSpPr>
          <p:nvPr/>
        </p:nvSpPr>
        <p:spPr bwMode="auto">
          <a:xfrm flipV="1">
            <a:off x="6969126" y="2142192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31"/>
          <p:cNvSpPr>
            <a:spLocks noChangeShapeType="1"/>
          </p:cNvSpPr>
          <p:nvPr/>
        </p:nvSpPr>
        <p:spPr bwMode="auto">
          <a:xfrm flipV="1">
            <a:off x="6969126" y="2240616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57600" y="199168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IV</a:t>
            </a:r>
          </a:p>
        </p:txBody>
      </p:sp>
      <p:cxnSp>
        <p:nvCxnSpPr>
          <p:cNvPr id="26" name="Straight Connector 25"/>
          <p:cNvCxnSpPr>
            <a:endCxn id="18" idx="0"/>
          </p:cNvCxnSpPr>
          <p:nvPr/>
        </p:nvCxnSpPr>
        <p:spPr>
          <a:xfrm>
            <a:off x="4098746" y="2246975"/>
            <a:ext cx="115905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6" idx="3"/>
            <a:endCxn id="20" idx="2"/>
          </p:cNvCxnSpPr>
          <p:nvPr/>
        </p:nvCxnSpPr>
        <p:spPr>
          <a:xfrm flipV="1">
            <a:off x="5583483" y="2239823"/>
            <a:ext cx="1385642" cy="1360655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2"/>
          </p:cNvCxnSpPr>
          <p:nvPr/>
        </p:nvCxnSpPr>
        <p:spPr>
          <a:xfrm>
            <a:off x="3878173" y="2453350"/>
            <a:ext cx="0" cy="9144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57600" y="3367751"/>
            <a:ext cx="50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C0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5052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49530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6629400" y="4421832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886200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325403" y="4989662"/>
            <a:ext cx="0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810000" y="4989662"/>
            <a:ext cx="794" cy="49673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319660" y="3875715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30"/>
          <p:cNvSpPr>
            <a:spLocks noChangeArrowheads="1"/>
          </p:cNvSpPr>
          <p:nvPr/>
        </p:nvSpPr>
        <p:spPr bwMode="auto">
          <a:xfrm flipV="1">
            <a:off x="5216526" y="4028115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31"/>
          <p:cNvSpPr>
            <a:spLocks noChangeShapeType="1"/>
          </p:cNvSpPr>
          <p:nvPr/>
        </p:nvSpPr>
        <p:spPr bwMode="auto">
          <a:xfrm flipV="1">
            <a:off x="5216526" y="4126539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037335" y="3882074"/>
            <a:ext cx="0" cy="539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l 30"/>
          <p:cNvSpPr>
            <a:spLocks noChangeArrowheads="1"/>
          </p:cNvSpPr>
          <p:nvPr/>
        </p:nvSpPr>
        <p:spPr bwMode="auto">
          <a:xfrm flipV="1">
            <a:off x="6934201" y="4034474"/>
            <a:ext cx="193675" cy="195263"/>
          </a:xfrm>
          <a:prstGeom prst="ellips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 flipV="1">
            <a:off x="6934201" y="4132898"/>
            <a:ext cx="193675" cy="0"/>
          </a:xfrm>
          <a:prstGeom prst="line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6" name="Elbow Connector 45"/>
          <p:cNvCxnSpPr>
            <a:endCxn id="41" idx="2"/>
          </p:cNvCxnSpPr>
          <p:nvPr/>
        </p:nvCxnSpPr>
        <p:spPr>
          <a:xfrm flipV="1">
            <a:off x="3810795" y="4125746"/>
            <a:ext cx="1405731" cy="136065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44" idx="2"/>
          </p:cNvCxnSpPr>
          <p:nvPr/>
        </p:nvCxnSpPr>
        <p:spPr>
          <a:xfrm flipV="1">
            <a:off x="5325404" y="4132104"/>
            <a:ext cx="1608797" cy="135429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967246" y="3367751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T</a:t>
            </a:r>
          </a:p>
        </p:txBody>
      </p:sp>
      <p:cxnSp>
        <p:nvCxnSpPr>
          <p:cNvPr id="66" name="Elbow Connector 65"/>
          <p:cNvCxnSpPr>
            <a:stCxn id="33" idx="2"/>
            <a:endCxn id="63" idx="2"/>
          </p:cNvCxnSpPr>
          <p:nvPr/>
        </p:nvCxnSpPr>
        <p:spPr>
          <a:xfrm rot="5400000" flipH="1" flipV="1">
            <a:off x="7010553" y="3829263"/>
            <a:ext cx="1125817" cy="1126123"/>
          </a:xfrm>
          <a:prstGeom prst="bentConnector3">
            <a:avLst>
              <a:gd name="adj1" fmla="val -46495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037124-422E-0A4D-A23A-57AEFEB38D0E}"/>
              </a:ext>
            </a:extLst>
          </p:cNvPr>
          <p:cNvSpPr txBox="1"/>
          <p:nvPr/>
        </p:nvSpPr>
        <p:spPr>
          <a:xfrm>
            <a:off x="4632144" y="5943600"/>
            <a:ext cx="2835456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This is insecure!</a:t>
            </a:r>
          </a:p>
        </p:txBody>
      </p:sp>
    </p:spTree>
    <p:extLst>
      <p:ext uri="{BB962C8B-B14F-4D97-AF65-F5344CB8AC3E}">
        <p14:creationId xmlns:p14="http://schemas.microsoft.com/office/powerpoint/2010/main" val="11426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133" name="Line 5"/>
          <p:cNvSpPr>
            <a:spLocks noChangeShapeType="1"/>
          </p:cNvSpPr>
          <p:nvPr/>
        </p:nvSpPr>
        <p:spPr bwMode="auto">
          <a:xfrm>
            <a:off x="2854325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4" name="Line 6"/>
          <p:cNvSpPr>
            <a:spLocks noChangeShapeType="1"/>
          </p:cNvSpPr>
          <p:nvPr/>
        </p:nvSpPr>
        <p:spPr bwMode="auto">
          <a:xfrm>
            <a:off x="7031038" y="18097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5" name="Line 7"/>
          <p:cNvSpPr>
            <a:spLocks noChangeShapeType="1"/>
          </p:cNvSpPr>
          <p:nvPr/>
        </p:nvSpPr>
        <p:spPr bwMode="auto">
          <a:xfrm>
            <a:off x="2854326" y="2025650"/>
            <a:ext cx="417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36" name="Text Box 8"/>
          <p:cNvSpPr txBox="1">
            <a:spLocks noChangeArrowheads="1"/>
          </p:cNvSpPr>
          <p:nvPr/>
        </p:nvSpPr>
        <p:spPr bwMode="auto">
          <a:xfrm>
            <a:off x="4583113" y="1874838"/>
            <a:ext cx="1079500" cy="36671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159376" y="2241550"/>
            <a:ext cx="2519363" cy="431800"/>
            <a:chOff x="3515" y="1888"/>
            <a:chExt cx="1361" cy="272"/>
          </a:xfrm>
        </p:grpSpPr>
        <p:sp>
          <p:nvSpPr>
            <p:cNvPr id="9252" name="Line 10"/>
            <p:cNvSpPr>
              <a:spLocks noChangeShapeType="1"/>
            </p:cNvSpPr>
            <p:nvPr/>
          </p:nvSpPr>
          <p:spPr bwMode="auto">
            <a:xfrm>
              <a:off x="3515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Line 11"/>
            <p:cNvSpPr>
              <a:spLocks noChangeShapeType="1"/>
            </p:cNvSpPr>
            <p:nvPr/>
          </p:nvSpPr>
          <p:spPr bwMode="auto">
            <a:xfrm>
              <a:off x="3515" y="2024"/>
              <a:ext cx="13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Line 12"/>
            <p:cNvSpPr>
              <a:spLocks noChangeShapeType="1"/>
            </p:cNvSpPr>
            <p:nvPr/>
          </p:nvSpPr>
          <p:spPr bwMode="auto">
            <a:xfrm>
              <a:off x="4876" y="202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8" name="Rectangle 13"/>
          <p:cNvSpPr>
            <a:spLocks noChangeArrowheads="1"/>
          </p:cNvSpPr>
          <p:nvPr/>
        </p:nvSpPr>
        <p:spPr bwMode="auto">
          <a:xfrm>
            <a:off x="4151314" y="1233488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868613" y="1219201"/>
            <a:ext cx="1301750" cy="523875"/>
            <a:chOff x="838" y="881"/>
            <a:chExt cx="820" cy="330"/>
          </a:xfrm>
        </p:grpSpPr>
        <p:sp>
          <p:nvSpPr>
            <p:cNvPr id="9250" name="Rectangle 15"/>
            <p:cNvSpPr>
              <a:spLocks noChangeArrowheads="1"/>
            </p:cNvSpPr>
            <p:nvPr/>
          </p:nvSpPr>
          <p:spPr bwMode="auto">
            <a:xfrm>
              <a:off x="838" y="890"/>
              <a:ext cx="816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51" name="Text Box 16"/>
            <p:cNvSpPr txBox="1">
              <a:spLocks noChangeArrowheads="1"/>
            </p:cNvSpPr>
            <p:nvPr/>
          </p:nvSpPr>
          <p:spPr bwMode="auto">
            <a:xfrm>
              <a:off x="859" y="881"/>
              <a:ext cx="7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SQN +</a:t>
              </a:r>
            </a:p>
            <a:p>
              <a:pPr algn="ctr" eaLnBrk="1" hangingPunct="1"/>
              <a:r>
                <a:rPr lang="en-GB" b="0">
                  <a:latin typeface="Arial" charset="0"/>
                  <a:cs typeface="Arial" charset="0"/>
                </a:rPr>
                <a:t>comp method</a:t>
              </a:r>
            </a:p>
          </p:txBody>
        </p:sp>
      </p:grpSp>
      <p:sp>
        <p:nvSpPr>
          <p:cNvPr id="9230" name="Text Box 17"/>
          <p:cNvSpPr txBox="1">
            <a:spLocks noChangeArrowheads="1"/>
          </p:cNvSpPr>
          <p:nvPr/>
        </p:nvSpPr>
        <p:spPr bwMode="auto">
          <a:xfrm>
            <a:off x="5126038" y="130492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326438" y="2673350"/>
            <a:ext cx="1008062" cy="431800"/>
            <a:chOff x="4285" y="1797"/>
            <a:chExt cx="635" cy="272"/>
          </a:xfrm>
        </p:grpSpPr>
        <p:sp>
          <p:nvSpPr>
            <p:cNvPr id="9248" name="Rectangle 19"/>
            <p:cNvSpPr>
              <a:spLocks noChangeArrowheads="1"/>
            </p:cNvSpPr>
            <p:nvPr/>
          </p:nvSpPr>
          <p:spPr bwMode="auto">
            <a:xfrm>
              <a:off x="4285" y="1797"/>
              <a:ext cx="635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9" name="Text Box 20"/>
            <p:cNvSpPr txBox="1">
              <a:spLocks noChangeArrowheads="1"/>
            </p:cNvSpPr>
            <p:nvPr/>
          </p:nvSpPr>
          <p:spPr bwMode="auto">
            <a:xfrm>
              <a:off x="4331" y="1842"/>
              <a:ext cx="5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Padding</a:t>
              </a:r>
            </a:p>
          </p:txBody>
        </p:sp>
      </p:grpSp>
      <p:sp>
        <p:nvSpPr>
          <p:cNvPr id="1584149" name="Line 21"/>
          <p:cNvSpPr>
            <a:spLocks noChangeShapeType="1"/>
          </p:cNvSpPr>
          <p:nvPr/>
        </p:nvSpPr>
        <p:spPr bwMode="auto">
          <a:xfrm>
            <a:off x="6835775" y="360997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0" name="Line 22"/>
          <p:cNvSpPr>
            <a:spLocks noChangeShapeType="1"/>
          </p:cNvSpPr>
          <p:nvPr/>
        </p:nvSpPr>
        <p:spPr bwMode="auto">
          <a:xfrm>
            <a:off x="4151313" y="3465513"/>
            <a:ext cx="5186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1" name="Line 23"/>
          <p:cNvSpPr>
            <a:spLocks noChangeShapeType="1"/>
          </p:cNvSpPr>
          <p:nvPr/>
        </p:nvSpPr>
        <p:spPr bwMode="auto">
          <a:xfrm>
            <a:off x="9337675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2" name="Line 24"/>
          <p:cNvSpPr>
            <a:spLocks noChangeShapeType="1"/>
          </p:cNvSpPr>
          <p:nvPr/>
        </p:nvSpPr>
        <p:spPr bwMode="auto">
          <a:xfrm>
            <a:off x="4151313" y="324961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4153" name="Text Box 25"/>
          <p:cNvSpPr txBox="1">
            <a:spLocks noChangeArrowheads="1"/>
          </p:cNvSpPr>
          <p:nvPr/>
        </p:nvSpPr>
        <p:spPr bwMode="auto">
          <a:xfrm>
            <a:off x="6340475" y="3282951"/>
            <a:ext cx="979488" cy="36671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 err="1">
                <a:latin typeface="Arial" charset="0"/>
                <a:cs typeface="Arial" charset="0"/>
              </a:rPr>
              <a:t>Enc</a:t>
            </a:r>
            <a:endParaRPr lang="en-GB" sz="1800" b="0" dirty="0">
              <a:latin typeface="Arial" charset="0"/>
              <a:cs typeface="Arial" charset="0"/>
            </a:endParaRPr>
          </a:p>
        </p:txBody>
      </p:sp>
      <p:sp>
        <p:nvSpPr>
          <p:cNvPr id="1584154" name="Rectangle 26"/>
          <p:cNvSpPr>
            <a:spLocks noChangeArrowheads="1"/>
          </p:cNvSpPr>
          <p:nvPr/>
        </p:nvSpPr>
        <p:spPr bwMode="auto">
          <a:xfrm>
            <a:off x="4151314" y="3897313"/>
            <a:ext cx="518477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55" name="Text Box 27"/>
          <p:cNvSpPr txBox="1">
            <a:spLocks noChangeArrowheads="1"/>
          </p:cNvSpPr>
          <p:nvPr/>
        </p:nvSpPr>
        <p:spPr bwMode="auto">
          <a:xfrm>
            <a:off x="6318250" y="3970338"/>
            <a:ext cx="992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Ciphertext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7031038" y="2673350"/>
            <a:ext cx="1295400" cy="431800"/>
            <a:chOff x="4468" y="2160"/>
            <a:chExt cx="816" cy="272"/>
          </a:xfrm>
          <a:solidFill>
            <a:schemeClr val="accent6"/>
          </a:solidFill>
        </p:grpSpPr>
        <p:sp>
          <p:nvSpPr>
            <p:cNvPr id="9246" name="Rectangle 29"/>
            <p:cNvSpPr>
              <a:spLocks noChangeArrowheads="1"/>
            </p:cNvSpPr>
            <p:nvPr/>
          </p:nvSpPr>
          <p:spPr bwMode="auto">
            <a:xfrm>
              <a:off x="4468" y="2160"/>
              <a:ext cx="816" cy="27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endParaRPr lang="en-US" sz="1600"/>
            </a:p>
          </p:txBody>
        </p:sp>
        <p:sp>
          <p:nvSpPr>
            <p:cNvPr id="9247" name="Text Box 30"/>
            <p:cNvSpPr txBox="1">
              <a:spLocks noChangeArrowheads="1"/>
            </p:cNvSpPr>
            <p:nvPr/>
          </p:nvSpPr>
          <p:spPr bwMode="auto">
            <a:xfrm>
              <a:off x="4604" y="2195"/>
              <a:ext cx="551" cy="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b="0">
                  <a:latin typeface="Arial" charset="0"/>
                  <a:cs typeface="Arial" charset="0"/>
                </a:rPr>
                <a:t>MAC tag</a:t>
              </a:r>
            </a:p>
          </p:txBody>
        </p:sp>
      </p:grpSp>
      <p:sp>
        <p:nvSpPr>
          <p:cNvPr id="9240" name="Rectangle 31"/>
          <p:cNvSpPr>
            <a:spLocks noChangeArrowheads="1"/>
          </p:cNvSpPr>
          <p:nvPr/>
        </p:nvSpPr>
        <p:spPr bwMode="auto">
          <a:xfrm>
            <a:off x="2057400" y="4251326"/>
            <a:ext cx="80010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05000"/>
              <a:buFont typeface="Times New Roman" charset="0"/>
              <a:buChar char="•"/>
            </a:pPr>
            <a:endParaRPr lang="en-US">
              <a:latin typeface="Arial" charset="0"/>
            </a:endParaRPr>
          </a:p>
        </p:txBody>
      </p:sp>
      <p:sp>
        <p:nvSpPr>
          <p:cNvPr id="1584160" name="Rectangle 32"/>
          <p:cNvSpPr>
            <a:spLocks noChangeArrowheads="1"/>
          </p:cNvSpPr>
          <p:nvPr/>
        </p:nvSpPr>
        <p:spPr bwMode="auto">
          <a:xfrm>
            <a:off x="4151314" y="2673350"/>
            <a:ext cx="2879725" cy="431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1" name="Text Box 33"/>
          <p:cNvSpPr txBox="1">
            <a:spLocks noChangeArrowheads="1"/>
          </p:cNvSpPr>
          <p:nvPr/>
        </p:nvSpPr>
        <p:spPr bwMode="auto">
          <a:xfrm>
            <a:off x="5126038" y="2746375"/>
            <a:ext cx="825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b="0">
                <a:latin typeface="Arial" charset="0"/>
                <a:cs typeface="Arial" charset="0"/>
              </a:rPr>
              <a:t>Payload</a:t>
            </a:r>
          </a:p>
        </p:txBody>
      </p:sp>
      <p:sp>
        <p:nvSpPr>
          <p:cNvPr id="1584162" name="Rectangle 34"/>
          <p:cNvSpPr>
            <a:spLocks noChangeArrowheads="1"/>
          </p:cNvSpPr>
          <p:nvPr/>
        </p:nvSpPr>
        <p:spPr bwMode="auto">
          <a:xfrm>
            <a:off x="2855913" y="3898900"/>
            <a:ext cx="12954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1584163" name="Text Box 35"/>
          <p:cNvSpPr txBox="1">
            <a:spLocks noChangeArrowheads="1"/>
          </p:cNvSpPr>
          <p:nvPr/>
        </p:nvSpPr>
        <p:spPr bwMode="auto">
          <a:xfrm>
            <a:off x="3135314" y="3951288"/>
            <a:ext cx="765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0">
                <a:latin typeface="Arial" charset="0"/>
                <a:cs typeface="Arial" charset="0"/>
              </a:rPr>
              <a:t>Header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44305" y="177225"/>
            <a:ext cx="9103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TLS 1.2 record protocol: MAC-Encode-Encrypt (MEE) </a:t>
            </a: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2205038" y="5020724"/>
            <a:ext cx="1079500" cy="366712"/>
          </a:xfrm>
          <a:prstGeom prst="rect">
            <a:avLst/>
          </a:prstGeom>
          <a:solidFill>
            <a:srgbClr val="0081C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>
                <a:latin typeface="Arial" charset="0"/>
                <a:cs typeface="Arial" charset="0"/>
              </a:rPr>
              <a:t>MAC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1" y="4953001"/>
            <a:ext cx="546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HMAC-MD5, HMAC-SHA1, HMAC-SHA256 </a:t>
            </a: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2209800" y="5787189"/>
            <a:ext cx="1079500" cy="366712"/>
          </a:xfrm>
          <a:prstGeom prst="rect">
            <a:avLst/>
          </a:prstGeom>
          <a:solidFill>
            <a:srgbClr val="0081C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0" dirty="0">
                <a:latin typeface="Arial" charset="0"/>
                <a:cs typeface="Arial" charset="0"/>
              </a:rPr>
              <a:t>Encrypt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38562" y="5719466"/>
            <a:ext cx="595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CBC-AES128, CBC-AES256, CBC-3DES, RC4-128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53400" y="1066801"/>
            <a:ext cx="2372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Padding is not </a:t>
            </a:r>
            <a:r>
              <a:rPr lang="en-US" dirty="0" err="1"/>
              <a:t>MAC’d</a:t>
            </a:r>
            <a:r>
              <a:rPr lang="en-US" dirty="0"/>
              <a:t>.</a:t>
            </a:r>
          </a:p>
          <a:p>
            <a:r>
              <a:rPr lang="en-US" dirty="0"/>
              <a:t>Implementations must</a:t>
            </a:r>
          </a:p>
          <a:p>
            <a:r>
              <a:rPr lang="en-US" dirty="0"/>
              <a:t>handle padding checks </a:t>
            </a:r>
          </a:p>
          <a:p>
            <a:r>
              <a:rPr lang="en-US" b="1" i="1" dirty="0"/>
              <a:t>very</a:t>
            </a:r>
            <a:r>
              <a:rPr lang="en-US" dirty="0"/>
              <a:t> carefully.</a:t>
            </a:r>
          </a:p>
        </p:txBody>
      </p:sp>
    </p:spTree>
    <p:extLst>
      <p:ext uri="{BB962C8B-B14F-4D97-AF65-F5344CB8AC3E}">
        <p14:creationId xmlns:p14="http://schemas.microsoft.com/office/powerpoint/2010/main" val="10194855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54D4-AB7E-4F44-AFBC-892D4DD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30BD-30C8-8345-A95B-FEF99DC24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9D149-85BF-7F44-ABD8-D1AF5DDE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4525963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67292-C47E-FE47-8F05-65288EA6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34267"/>
            <a:ext cx="4064000" cy="207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0669B-1FA4-E448-98B9-B5944A580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5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1371599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A7BA-FF29-8646-9A4F-6317D39A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D06CE2-6760-5543-AF54-D837DF158F87}"/>
              </a:ext>
            </a:extLst>
          </p:cNvPr>
          <p:cNvSpPr txBox="1">
            <a:spLocks/>
          </p:cNvSpPr>
          <p:nvPr/>
        </p:nvSpPr>
        <p:spPr>
          <a:xfrm>
            <a:off x="609600" y="3348039"/>
            <a:ext cx="5901267" cy="2519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Luby-Rackoff</a:t>
            </a:r>
            <a:r>
              <a:rPr lang="en-US" dirty="0"/>
              <a:t> 3 round </a:t>
            </a:r>
            <a:r>
              <a:rPr lang="en-US" b="1" i="1" dirty="0"/>
              <a:t>not</a:t>
            </a:r>
            <a:r>
              <a:rPr lang="en-US" dirty="0"/>
              <a:t> SPRP secure or STPRP secure</a:t>
            </a:r>
          </a:p>
          <a:p>
            <a:pPr lvl="1"/>
            <a:r>
              <a:rPr lang="en-US" dirty="0"/>
              <a:t>Need 4 rounds of Feistel</a:t>
            </a:r>
          </a:p>
          <a:p>
            <a:r>
              <a:rPr lang="en-US" dirty="0"/>
              <a:t>XE construction </a:t>
            </a:r>
            <a:r>
              <a:rPr lang="en-US" b="1" i="1" dirty="0"/>
              <a:t>not</a:t>
            </a:r>
            <a:r>
              <a:rPr lang="en-US" dirty="0"/>
              <a:t> secure either</a:t>
            </a:r>
          </a:p>
        </p:txBody>
      </p:sp>
    </p:spTree>
    <p:extLst>
      <p:ext uri="{BB962C8B-B14F-4D97-AF65-F5344CB8AC3E}">
        <p14:creationId xmlns:p14="http://schemas.microsoft.com/office/powerpoint/2010/main" val="13552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7760-3FE4-B14F-A601-8CDAE8B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Proving CTXT requires </a:t>
            </a:r>
            <a:r>
              <a:rPr lang="en-US" b="1" i="1" dirty="0"/>
              <a:t>strong</a:t>
            </a:r>
            <a:r>
              <a:rPr lang="en-US" b="1" dirty="0"/>
              <a:t> tweakable PRPs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7DE68-2E22-8446-86CF-936DAA6E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63200" cy="1371599"/>
          </a:xfrm>
        </p:spPr>
        <p:txBody>
          <a:bodyPr/>
          <a:lstStyle/>
          <a:p>
            <a:r>
              <a:rPr lang="en-US" dirty="0"/>
              <a:t>Previous notions for PRP only dealt with CPA attacks</a:t>
            </a:r>
          </a:p>
          <a:p>
            <a:r>
              <a:rPr lang="en-US" dirty="0"/>
              <a:t>Need TBC’s that resist CCA attacks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AE75-0B11-7A41-ABA0-521943BF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A7BA-FF29-8646-9A4F-6317D39A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3200400"/>
            <a:ext cx="4064000" cy="284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2E599-79F2-6945-9262-A95EAC7B5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6273800"/>
            <a:ext cx="7518400" cy="431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166A389-AC66-C040-AB9C-D76B210BD257}"/>
              </a:ext>
            </a:extLst>
          </p:cNvPr>
          <p:cNvSpPr txBox="1"/>
          <p:nvPr/>
        </p:nvSpPr>
        <p:spPr>
          <a:xfrm>
            <a:off x="533400" y="5566370"/>
            <a:ext cx="2526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caveat:</a:t>
            </a:r>
          </a:p>
          <a:p>
            <a:r>
              <a:rPr lang="en-US" dirty="0"/>
              <a:t>Don’t allow tweaking </a:t>
            </a:r>
          </a:p>
          <a:p>
            <a:r>
              <a:rPr lang="en-US" dirty="0"/>
              <a:t>by </a:t>
            </a:r>
            <a:r>
              <a:rPr lang="en-US" dirty="0" err="1"/>
              <a:t>i</a:t>
            </a:r>
            <a:r>
              <a:rPr lang="en-US" dirty="0"/>
              <a:t> = 0, otherwise attack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8BFC1B-8785-A244-B3D8-1E118B120315}"/>
              </a:ext>
            </a:extLst>
          </p:cNvPr>
          <p:cNvGrpSpPr/>
          <p:nvPr/>
        </p:nvGrpSpPr>
        <p:grpSpPr>
          <a:xfrm>
            <a:off x="3429000" y="4351584"/>
            <a:ext cx="762000" cy="533400"/>
            <a:chOff x="3810000" y="3007886"/>
            <a:chExt cx="762000" cy="5334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11C0470-5BCC-084A-A7AF-385760EB739D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6062E6A-E570-B643-B4B4-C77F21A11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7FF7AA0-B00F-B044-9E09-DA80C3FEBB2C}"/>
              </a:ext>
            </a:extLst>
          </p:cNvPr>
          <p:cNvSpPr txBox="1"/>
          <p:nvPr/>
        </p:nvSpPr>
        <p:spPr>
          <a:xfrm>
            <a:off x="3509918" y="335280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F83BB5B-AA00-7B4C-AF82-4659B4C26052}"/>
              </a:ext>
            </a:extLst>
          </p:cNvPr>
          <p:cNvGrpSpPr/>
          <p:nvPr/>
        </p:nvGrpSpPr>
        <p:grpSpPr>
          <a:xfrm>
            <a:off x="2057400" y="3875274"/>
            <a:ext cx="762000" cy="533400"/>
            <a:chOff x="3810000" y="3007886"/>
            <a:chExt cx="762000" cy="5334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60892A2-6201-1B4F-8BC1-2BF5199717F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035A76A-0C25-6D4F-8749-007AEFD76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50" name="Group 36">
            <a:extLst>
              <a:ext uri="{FF2B5EF4-FFF2-40B4-BE49-F238E27FC236}">
                <a16:creationId xmlns:a16="http://schemas.microsoft.com/office/drawing/2014/main" id="{9DBC8DF5-A603-5A41-85B4-EDF61ED529A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605733" y="3846993"/>
            <a:ext cx="193675" cy="488950"/>
            <a:chOff x="3113" y="1639"/>
            <a:chExt cx="122" cy="308"/>
          </a:xfrm>
        </p:grpSpPr>
        <p:sp>
          <p:nvSpPr>
            <p:cNvPr id="51" name="Line 37">
              <a:extLst>
                <a:ext uri="{FF2B5EF4-FFF2-40B4-BE49-F238E27FC236}">
                  <a16:creationId xmlns:a16="http://schemas.microsoft.com/office/drawing/2014/main" id="{879B65C6-0F84-D747-ABBE-25A28DB3F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449DB294-F851-C84B-B144-BA74AD274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39">
              <a:extLst>
                <a:ext uri="{FF2B5EF4-FFF2-40B4-BE49-F238E27FC236}">
                  <a16:creationId xmlns:a16="http://schemas.microsoft.com/office/drawing/2014/main" id="{969CA848-8D98-664A-8C4C-4F79B18E15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92DA52B-4B69-7E48-81D8-AA97FA4DE537}"/>
              </a:ext>
            </a:extLst>
          </p:cNvPr>
          <p:cNvCxnSpPr>
            <a:stCxn id="60" idx="6"/>
            <a:endCxn id="53" idx="0"/>
          </p:cNvCxnSpPr>
          <p:nvPr/>
        </p:nvCxnSpPr>
        <p:spPr>
          <a:xfrm flipV="1">
            <a:off x="3189937" y="4140681"/>
            <a:ext cx="415796" cy="6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2BA183F-56AE-9D4D-B2A8-6DE6B2917290}"/>
              </a:ext>
            </a:extLst>
          </p:cNvPr>
          <p:cNvCxnSpPr/>
          <p:nvPr/>
        </p:nvCxnSpPr>
        <p:spPr>
          <a:xfrm>
            <a:off x="3702571" y="4884984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A12BD8F-780B-DF49-8DA6-4C6DE791A95F}"/>
              </a:ext>
            </a:extLst>
          </p:cNvPr>
          <p:cNvSpPr txBox="1"/>
          <p:nvPr/>
        </p:nvSpPr>
        <p:spPr>
          <a:xfrm>
            <a:off x="1295400" y="395658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3FCDCD-B2BF-674E-AFDD-C610A30BD42D}"/>
              </a:ext>
            </a:extLst>
          </p:cNvPr>
          <p:cNvCxnSpPr>
            <a:endCxn id="48" idx="1"/>
          </p:cNvCxnSpPr>
          <p:nvPr/>
        </p:nvCxnSpPr>
        <p:spPr>
          <a:xfrm>
            <a:off x="1656500" y="4141475"/>
            <a:ext cx="400900" cy="4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Group 36">
            <a:extLst>
              <a:ext uri="{FF2B5EF4-FFF2-40B4-BE49-F238E27FC236}">
                <a16:creationId xmlns:a16="http://schemas.microsoft.com/office/drawing/2014/main" id="{6C733141-0DE3-BF48-A518-E05B2B9CFED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996262" y="3854450"/>
            <a:ext cx="193675" cy="390525"/>
            <a:chOff x="3113" y="1701"/>
            <a:chExt cx="122" cy="246"/>
          </a:xfrm>
        </p:grpSpPr>
        <p:sp>
          <p:nvSpPr>
            <p:cNvPr id="59" name="Line 37">
              <a:extLst>
                <a:ext uri="{FF2B5EF4-FFF2-40B4-BE49-F238E27FC236}">
                  <a16:creationId xmlns:a16="http://schemas.microsoft.com/office/drawing/2014/main" id="{5FCB4006-89F2-B145-B8D2-C8BC7852B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813"/>
              <a:ext cx="0" cy="13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0" name="Oval 38">
              <a:extLst>
                <a:ext uri="{FF2B5EF4-FFF2-40B4-BE49-F238E27FC236}">
                  <a16:creationId xmlns:a16="http://schemas.microsoft.com/office/drawing/2014/main" id="{709553CF-40E0-C54B-ADDA-220760137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1353B20-F8E0-554E-A726-89A7CA1080BE}"/>
              </a:ext>
            </a:extLst>
          </p:cNvPr>
          <p:cNvSpPr txBox="1"/>
          <p:nvPr/>
        </p:nvSpPr>
        <p:spPr>
          <a:xfrm>
            <a:off x="2961337" y="3429000"/>
            <a:ext cx="353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i</a:t>
            </a:r>
            <a:endParaRPr lang="en-US" sz="2000" dirty="0"/>
          </a:p>
        </p:txBody>
      </p:sp>
      <p:sp>
        <p:nvSpPr>
          <p:cNvPr id="62" name="Line 37">
            <a:extLst>
              <a:ext uri="{FF2B5EF4-FFF2-40B4-BE49-F238E27FC236}">
                <a16:creationId xmlns:a16="http://schemas.microsoft.com/office/drawing/2014/main" id="{4679F55A-35CF-9648-AAE6-8274CD710C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4147345"/>
            <a:ext cx="176862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63" name="Oval 38">
            <a:extLst>
              <a:ext uri="{FF2B5EF4-FFF2-40B4-BE49-F238E27FC236}">
                <a16:creationId xmlns:a16="http://schemas.microsoft.com/office/drawing/2014/main" id="{BD2F82B5-48E3-5F4B-9BC7-0C6CF80AE9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65318" y="4118694"/>
            <a:ext cx="55563" cy="66915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64" name="Line 37">
            <a:extLst>
              <a:ext uri="{FF2B5EF4-FFF2-40B4-BE49-F238E27FC236}">
                <a16:creationId xmlns:a16="http://schemas.microsoft.com/office/drawing/2014/main" id="{D79461D3-88FA-D347-B0F2-73767020A5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2571" y="4921250"/>
            <a:ext cx="0" cy="48895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65" name="Oval 38">
            <a:extLst>
              <a:ext uri="{FF2B5EF4-FFF2-40B4-BE49-F238E27FC236}">
                <a16:creationId xmlns:a16="http://schemas.microsoft.com/office/drawing/2014/main" id="{63B06FE3-83F5-E446-A0D9-43A23F516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733" y="5019675"/>
            <a:ext cx="193675" cy="195263"/>
          </a:xfrm>
          <a:prstGeom prst="ellips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39">
            <a:extLst>
              <a:ext uri="{FF2B5EF4-FFF2-40B4-BE49-F238E27FC236}">
                <a16:creationId xmlns:a16="http://schemas.microsoft.com/office/drawing/2014/main" id="{2A3FB64E-5A55-144D-AD34-CE0E75F3A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733" y="5116513"/>
            <a:ext cx="193675" cy="0"/>
          </a:xfrm>
          <a:prstGeom prst="line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023B5F-5D39-8D46-A492-F2B52F4449EE}"/>
              </a:ext>
            </a:extLst>
          </p:cNvPr>
          <p:cNvCxnSpPr/>
          <p:nvPr/>
        </p:nvCxnSpPr>
        <p:spPr>
          <a:xfrm flipV="1">
            <a:off x="3276600" y="5116513"/>
            <a:ext cx="319981" cy="11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Line 37">
            <a:extLst>
              <a:ext uri="{FF2B5EF4-FFF2-40B4-BE49-F238E27FC236}">
                <a16:creationId xmlns:a16="http://schemas.microsoft.com/office/drawing/2014/main" id="{5C1B351D-8573-7A4C-A961-E93FEF9383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141475"/>
            <a:ext cx="0" cy="986806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618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5" grpId="0" animBg="1"/>
      <p:bldP spid="66" grpId="0" animBg="1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82562"/>
            <a:ext cx="8229600" cy="1143000"/>
          </a:xfrm>
        </p:spPr>
        <p:txBody>
          <a:bodyPr/>
          <a:lstStyle/>
          <a:p>
            <a:r>
              <a:rPr lang="en-US" b="1" dirty="0"/>
              <a:t>Recap of OCB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84238"/>
            <a:ext cx="10134600" cy="4525963"/>
          </a:xfrm>
        </p:spPr>
        <p:txBody>
          <a:bodyPr/>
          <a:lstStyle/>
          <a:p>
            <a:r>
              <a:rPr lang="en-US" dirty="0"/>
              <a:t>We only showed simplified version of algorithm. </a:t>
            </a:r>
          </a:p>
          <a:p>
            <a:pPr lvl="1"/>
            <a:r>
              <a:rPr lang="en-US" dirty="0"/>
              <a:t>Handling non-multiple-of-n messages, choosing z</a:t>
            </a:r>
          </a:p>
          <a:p>
            <a:r>
              <a:rPr lang="en-US" dirty="0"/>
              <a:t>OCB fastest “single pass” AE scheme in most contexts</a:t>
            </a:r>
          </a:p>
          <a:p>
            <a:r>
              <a:rPr lang="en-US" dirty="0"/>
              <a:t>Up next: message authentication, generic composition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32" y="3733801"/>
            <a:ext cx="8470269" cy="2874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1958" y="6477000"/>
            <a:ext cx="236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length (bytes)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159017" y="4796251"/>
            <a:ext cx="127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Cycles/byte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8392" y="3364469"/>
            <a:ext cx="311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[</a:t>
            </a:r>
            <a:r>
              <a:rPr lang="en-US" dirty="0" err="1"/>
              <a:t>Krovetz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 2011]: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0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C477-C763-7D4A-B771-BEC837B4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Another approach: generic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3B316-495F-B644-8E22-BB96D66B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86E415-F5E9-C54C-A42B-AB6AE28C3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OCB achieves AE security via: </a:t>
            </a:r>
          </a:p>
          <a:p>
            <a:pPr lvl="1"/>
            <a:r>
              <a:rPr lang="en-US" dirty="0"/>
              <a:t>block cipher -&gt; tweakable block cipher -&gt; AE</a:t>
            </a:r>
          </a:p>
          <a:p>
            <a:r>
              <a:rPr lang="en-US" dirty="0"/>
              <a:t>A more conventional view (1990s and 2000s) was:</a:t>
            </a:r>
          </a:p>
          <a:p>
            <a:pPr lvl="1"/>
            <a:r>
              <a:rPr lang="en-US" dirty="0"/>
              <a:t>Block cipher -&gt; CPA encryption</a:t>
            </a:r>
          </a:p>
          <a:p>
            <a:pPr lvl="1"/>
            <a:r>
              <a:rPr lang="en-US" dirty="0"/>
              <a:t>Block cipher (or hash function) -&gt;  message authentication</a:t>
            </a:r>
          </a:p>
          <a:p>
            <a:pPr lvl="1"/>
            <a:r>
              <a:rPr lang="en-US" dirty="0"/>
              <a:t>Combine CPA encryption + message authentication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6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3966-C74B-A142-9E69-F3C3A5A0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Message authentication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D0A62-10BE-9549-8B28-C4406878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CB330-268A-2B43-BC1F-5998CCEA1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33" y="1539756"/>
            <a:ext cx="2721357" cy="3576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657B03-0921-DE42-B275-1BA07E38DB72}"/>
              </a:ext>
            </a:extLst>
          </p:cNvPr>
          <p:cNvCxnSpPr/>
          <p:nvPr/>
        </p:nvCxnSpPr>
        <p:spPr>
          <a:xfrm flipV="1">
            <a:off x="3684872" y="2978482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72398D-C1C1-5549-82EB-5558E2061686}"/>
              </a:ext>
            </a:extLst>
          </p:cNvPr>
          <p:cNvSpPr txBox="1"/>
          <p:nvPr/>
        </p:nvSpPr>
        <p:spPr>
          <a:xfrm>
            <a:off x="8534400" y="335948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Receiver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27A022-004E-6443-B07B-7F82531CBB3D}"/>
              </a:ext>
            </a:extLst>
          </p:cNvPr>
          <p:cNvSpPr txBox="1"/>
          <p:nvPr/>
        </p:nvSpPr>
        <p:spPr>
          <a:xfrm>
            <a:off x="5217718" y="2445082"/>
            <a:ext cx="114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Msg</a:t>
            </a:r>
            <a:r>
              <a:rPr lang="en-US" sz="2800" dirty="0"/>
              <a:t>, T</a:t>
            </a:r>
          </a:p>
        </p:txBody>
      </p:sp>
      <p:pic>
        <p:nvPicPr>
          <p:cNvPr id="11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249E6292-33AB-1647-8261-959591B93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7910" y="3204756"/>
            <a:ext cx="1260475" cy="1145326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B1B2AA-E246-454B-A980-7EB7AAF135AC}"/>
              </a:ext>
            </a:extLst>
          </p:cNvPr>
          <p:cNvSpPr txBox="1"/>
          <p:nvPr/>
        </p:nvSpPr>
        <p:spPr>
          <a:xfrm>
            <a:off x="2541873" y="335948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471C4-3E56-444E-ABD4-835ABD2BE37A}"/>
              </a:ext>
            </a:extLst>
          </p:cNvPr>
          <p:cNvSpPr txBox="1"/>
          <p:nvPr/>
        </p:nvSpPr>
        <p:spPr>
          <a:xfrm>
            <a:off x="9982410" y="2990150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C6499B-CC29-5247-8291-5E4929563F21}"/>
              </a:ext>
            </a:extLst>
          </p:cNvPr>
          <p:cNvSpPr txBox="1"/>
          <p:nvPr/>
        </p:nvSpPr>
        <p:spPr>
          <a:xfrm>
            <a:off x="2000778" y="2996878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7D1C4-2C8E-DA44-93B9-9210636548FA}"/>
              </a:ext>
            </a:extLst>
          </p:cNvPr>
          <p:cNvCxnSpPr/>
          <p:nvPr/>
        </p:nvCxnSpPr>
        <p:spPr>
          <a:xfrm flipH="1" flipV="1">
            <a:off x="6011956" y="2996878"/>
            <a:ext cx="7844" cy="4388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2" descr="C:\Program Files\Microsoft Office\MEDIA\CAGCAT10\j0292020.wmf">
            <a:extLst>
              <a:ext uri="{FF2B5EF4-FFF2-40B4-BE49-F238E27FC236}">
                <a16:creationId xmlns:a16="http://schemas.microsoft.com/office/drawing/2014/main" id="{D6DFA6CB-7E43-1A47-BC5A-F551D19C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674524" y="2451371"/>
            <a:ext cx="809549" cy="768281"/>
          </a:xfrm>
          <a:prstGeom prst="rect">
            <a:avLst/>
          </a:prstGeom>
          <a:noFill/>
        </p:spPr>
      </p:pic>
      <p:pic>
        <p:nvPicPr>
          <p:cNvPr id="17" name="Picture 2" descr="C:\Documents and Settings\rist\Local Settings\Temporary Internet Files\Content.IE5\QB8JK7EN\MCj04415380000[1].png">
            <a:extLst>
              <a:ext uri="{FF2B5EF4-FFF2-40B4-BE49-F238E27FC236}">
                <a16:creationId xmlns:a16="http://schemas.microsoft.com/office/drawing/2014/main" id="{0B581B15-E923-1A4D-AD12-CBFF0848B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2493872" y="2362200"/>
            <a:ext cx="1011329" cy="997282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B83599-9B00-E144-BC68-EE3C736DBE46}"/>
              </a:ext>
            </a:extLst>
          </p:cNvPr>
          <p:cNvSpPr txBox="1"/>
          <p:nvPr/>
        </p:nvSpPr>
        <p:spPr>
          <a:xfrm>
            <a:off x="5211313" y="1295400"/>
            <a:ext cx="5456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sz="2400" dirty="0"/>
              <a:t>tag(K,M)  outputs a tag T</a:t>
            </a:r>
          </a:p>
          <a:p>
            <a:pPr marL="457200" indent="-457200">
              <a:buAutoNum type="arabicParenBoth"/>
            </a:pPr>
            <a:r>
              <a:rPr lang="en-US" sz="2400" dirty="0" err="1"/>
              <a:t>ver</a:t>
            </a:r>
            <a:r>
              <a:rPr lang="en-US" sz="2400" dirty="0"/>
              <a:t>(K,M,T) outputs 0/1  (invalid / valid)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7200A-603F-CE4A-98C0-DB0230E3EA39}"/>
              </a:ext>
            </a:extLst>
          </p:cNvPr>
          <p:cNvSpPr txBox="1"/>
          <p:nvPr/>
        </p:nvSpPr>
        <p:spPr>
          <a:xfrm>
            <a:off x="1848386" y="4495800"/>
            <a:ext cx="8742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Correctness</a:t>
            </a:r>
            <a:r>
              <a:rPr lang="en-US" sz="2400" dirty="0"/>
              <a:t>:  </a:t>
            </a:r>
            <a:r>
              <a:rPr lang="en-US" sz="2400" dirty="0" err="1"/>
              <a:t>ver</a:t>
            </a:r>
            <a:r>
              <a:rPr lang="en-US" sz="2400" dirty="0"/>
              <a:t>( K, M, tag( K, M ) ) = 1  with probability 1 for all K,M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04578F-0CC4-E94A-ADCE-18615F66A83C}"/>
              </a:ext>
            </a:extLst>
          </p:cNvPr>
          <p:cNvSpPr txBox="1"/>
          <p:nvPr/>
        </p:nvSpPr>
        <p:spPr>
          <a:xfrm>
            <a:off x="1848385" y="5177135"/>
            <a:ext cx="5204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Message authentication codes (MACs):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tag is deterministic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ver</a:t>
            </a:r>
            <a:r>
              <a:rPr lang="en-US" sz="2400" dirty="0"/>
              <a:t>( K, M, T ) =  ( tag(K,M) = T )</a:t>
            </a:r>
          </a:p>
        </p:txBody>
      </p:sp>
    </p:spTree>
    <p:extLst>
      <p:ext uri="{BB962C8B-B14F-4D97-AF65-F5344CB8AC3E}">
        <p14:creationId xmlns:p14="http://schemas.microsoft.com/office/powerpoint/2010/main" val="200086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923191" y="314980"/>
            <a:ext cx="8345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Unforgeability under chosen-message attack (UF-CMA)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CF057-6E0D-AD42-A688-53279239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6000"/>
            <a:ext cx="2688629" cy="304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93C41A-D0F0-6848-A6DD-DE47B1E8B192}"/>
              </a:ext>
            </a:extLst>
          </p:cNvPr>
          <p:cNvSpPr txBox="1"/>
          <p:nvPr/>
        </p:nvSpPr>
        <p:spPr>
          <a:xfrm>
            <a:off x="914400" y="1066800"/>
            <a:ext cx="8667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Security</a:t>
            </a:r>
            <a:r>
              <a:rPr lang="en-US" sz="2400" dirty="0"/>
              <a:t>:  No computationally efficient attacker can forge tags for a new message, even given chosen message attack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20735-B138-6C4F-B1C4-15A21D826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880100"/>
            <a:ext cx="4787900" cy="36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24A814-66E3-0F46-BE88-EB13F81955DB}"/>
              </a:ext>
            </a:extLst>
          </p:cNvPr>
          <p:cNvSpPr txBox="1"/>
          <p:nvPr/>
        </p:nvSpPr>
        <p:spPr>
          <a:xfrm>
            <a:off x="3733801" y="2286000"/>
            <a:ext cx="3594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no verification oracle?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0C180-C49A-F847-927C-AA871A885E2F}"/>
              </a:ext>
            </a:extLst>
          </p:cNvPr>
          <p:cNvSpPr txBox="1"/>
          <p:nvPr/>
        </p:nvSpPr>
        <p:spPr>
          <a:xfrm>
            <a:off x="3733801" y="2919799"/>
            <a:ext cx="4311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Strong UF-CMA (SUF-CMA) gives multiple verification attempts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1B18A3-9992-864A-90E2-9807D2917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659" y="1676400"/>
            <a:ext cx="3162300" cy="4737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E267F1E-2757-2E43-8D43-264473779EA5}"/>
              </a:ext>
            </a:extLst>
          </p:cNvPr>
          <p:cNvSpPr txBox="1"/>
          <p:nvPr/>
        </p:nvSpPr>
        <p:spPr>
          <a:xfrm>
            <a:off x="3733801" y="4034135"/>
            <a:ext cx="4953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SUF-CMA =&gt;  UF-CMA   ?</a:t>
            </a:r>
          </a:p>
          <a:p>
            <a:r>
              <a:rPr lang="en-US" sz="2400" dirty="0"/>
              <a:t>  UF-CMA =&gt; SUF-CMA  ?</a:t>
            </a:r>
          </a:p>
        </p:txBody>
      </p:sp>
    </p:spTree>
    <p:extLst>
      <p:ext uri="{BB962C8B-B14F-4D97-AF65-F5344CB8AC3E}">
        <p14:creationId xmlns:p14="http://schemas.microsoft.com/office/powerpoint/2010/main" val="47504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3" grpId="0"/>
    </p:bld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49372</TotalTime>
  <Words>1071</Words>
  <Application>Microsoft Macintosh PowerPoint</Application>
  <PresentationFormat>Widescreen</PresentationFormat>
  <Paragraphs>258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Cambria Math</vt:lpstr>
      <vt:lpstr>Monotype Sorts</vt:lpstr>
      <vt:lpstr>Times New Roman</vt:lpstr>
      <vt:lpstr>MyTheme</vt:lpstr>
      <vt:lpstr>CS 6831 Designing Secure Cryptography</vt:lpstr>
      <vt:lpstr>Towards ROR-CCA:  OCB</vt:lpstr>
      <vt:lpstr>Proving CTXT requires strong tweakable PRPs</vt:lpstr>
      <vt:lpstr>Proving CTXT requires strong tweakable PRPs</vt:lpstr>
      <vt:lpstr>Proving CTXT requires strong tweakable PRPs</vt:lpstr>
      <vt:lpstr>Recap of OCB</vt:lpstr>
      <vt:lpstr>Another approach: generic composition</vt:lpstr>
      <vt:lpstr>Message authentication schemes</vt:lpstr>
      <vt:lpstr>PowerPoint Presentation</vt:lpstr>
      <vt:lpstr>PowerPoint Presentation</vt:lpstr>
      <vt:lpstr>Building PRFs</vt:lpstr>
      <vt:lpstr>CBC-MAC</vt:lpstr>
      <vt:lpstr>Breaking variable-input-length CBC-MAC</vt:lpstr>
      <vt:lpstr>Breaking variable-input-length CBC-MAC</vt:lpstr>
      <vt:lpstr>Encrypted CBC-MAC (ECBC-MAC)</vt:lpstr>
      <vt:lpstr>Universal hash then PRF approach</vt:lpstr>
      <vt:lpstr>Universal hash then PRF approach</vt:lpstr>
      <vt:lpstr>Universal hash then PRF approach</vt:lpstr>
      <vt:lpstr>Generic composition</vt:lpstr>
      <vt:lpstr>Generic composition</vt:lpstr>
      <vt:lpstr>Proof sketch</vt:lpstr>
      <vt:lpstr>Key separation is critical.  Using same key with CBC-Mode + CBC-MAC: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852</cp:revision>
  <cp:lastPrinted>2019-01-23T18:40:35Z</cp:lastPrinted>
  <dcterms:created xsi:type="dcterms:W3CDTF">2017-09-22T05:03:35Z</dcterms:created>
  <dcterms:modified xsi:type="dcterms:W3CDTF">2019-02-20T18:20:13Z</dcterms:modified>
</cp:coreProperties>
</file>